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424" r:id="rId2"/>
    <p:sldId id="416" r:id="rId3"/>
    <p:sldId id="421" r:id="rId4"/>
    <p:sldId id="265" r:id="rId5"/>
    <p:sldId id="266" r:id="rId6"/>
    <p:sldId id="422" r:id="rId7"/>
    <p:sldId id="257" r:id="rId8"/>
    <p:sldId id="330" r:id="rId9"/>
    <p:sldId id="329" r:id="rId10"/>
    <p:sldId id="425" r:id="rId11"/>
    <p:sldId id="372" r:id="rId12"/>
    <p:sldId id="406" r:id="rId13"/>
    <p:sldId id="263" r:id="rId14"/>
    <p:sldId id="328" r:id="rId15"/>
    <p:sldId id="276" r:id="rId16"/>
    <p:sldId id="407" r:id="rId17"/>
    <p:sldId id="399" r:id="rId18"/>
    <p:sldId id="284" r:id="rId19"/>
    <p:sldId id="428" r:id="rId20"/>
    <p:sldId id="259" r:id="rId21"/>
    <p:sldId id="260" r:id="rId22"/>
    <p:sldId id="342" r:id="rId23"/>
    <p:sldId id="337" r:id="rId24"/>
    <p:sldId id="427" r:id="rId25"/>
    <p:sldId id="338" r:id="rId26"/>
    <p:sldId id="334" r:id="rId27"/>
    <p:sldId id="343" r:id="rId28"/>
    <p:sldId id="344" r:id="rId29"/>
    <p:sldId id="429" r:id="rId30"/>
    <p:sldId id="423" r:id="rId31"/>
    <p:sldId id="430" r:id="rId32"/>
    <p:sldId id="414" r:id="rId33"/>
    <p:sldId id="431" r:id="rId34"/>
    <p:sldId id="432" r:id="rId35"/>
    <p:sldId id="335" r:id="rId36"/>
    <p:sldId id="336" r:id="rId37"/>
    <p:sldId id="339" r:id="rId38"/>
    <p:sldId id="433" r:id="rId39"/>
    <p:sldId id="417" r:id="rId40"/>
    <p:sldId id="341" r:id="rId41"/>
    <p:sldId id="409" r:id="rId42"/>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5T05:09:10.915"/>
    </inkml:context>
    <inkml:brush xml:id="br0">
      <inkml:brushProperty name="width" value="0.1" units="cm"/>
      <inkml:brushProperty name="height" value="0.1" units="cm"/>
    </inkml:brush>
  </inkml:definitions>
  <inkml:trace contextRef="#ctx0" brushRef="#br0">68 163 24575,'18'-8'0,"1"-1"0,0 6 0,12 2 0,-3 2 0,6 0 0,0 1 0,-7-7 0,8 1 0,-5 1 0,28-6 0,-1 7 0,0-1 0,3 0 0,-10 3 0,1 0 0,24-4 0,0 0 0,-24 3 0,-1 0 0,11-3 0,-1 0 0,21 4 0,-6 0 0,0 3 0,-8-2 0,3 2 0,2-3 0,6 0 0,-6 0 0,18 0 0,-19 0 0,11 0 0,-12 0 0,-5 0 0,-16 0 0,0 0 0,-4 0 0,8 0 0,10 3 0,2-2 0,-3 2 0,10-6 0,-15 2 0,15-2 0,-2 3 0,0 0 0,-2 3 0,-8 0 0,-4 1 0,0-1 0,-8-3 0,2 0 0,2 0 0,1 0 0,-2 0 0,21 3 0,-19-2 0,27 2 0,-15-3 0,9 0 0,5-3 0,12 2 0,-9 4 0,10-1 0,-18 4 0,-1-3 0,-12-2 0,10 2 0,4-3 0,10 0 0,8 3 0,-14-2 0,-22 1 0,2-1 0,-6 0 0,0-2 0,14 1 0,-1 0 0,31 3 0,-23 1 0,-33-1 0,-6 0 0,-9-3 0,13 0 0,10 0 0,8 0 0,3 3 0,-8-3 0,-11-2 0,-21 1 0,2-7 0,-17 7 0,11-1 0,-1 2 0,8 0 0,7-3 0,-10-10 0,12 7 0,-9-13 0,21 15 0,1-8 0,-2 5 0,0 1 0,-12 3 0,-2 3 0,-16 0 0,8 0 0,4 0 0,8 0 0,17-3 0,-8-3 0,0 2 0,-18-2 0,-7 4 0,6-2 0,-1 1 0,5-2 0,-14 2 0,-1 0 0,5-1 0,-5 3 0,3-2 0,-12 6 0,-3 4 0,-6 7 0,0 5 0,-2 7 0,-3 3 0,3 3 0,-5 1 0,9-6 0,-4-6 0,3-5 0,1-5 0,-3-3 0,6-4 0,-8 4 0,-1 3 0,-4 1 0,1 0 0,0-1 0,-1 3 0,0 2 0,3-5 0,3-1 0,-1-7 0,5 1 0,-11-4 0,-6 3 0,-18-3 0,-14 0 0,-24-7 0,4-5 0,23 5 0,0-2 0,-28-11 0,-17 4 0,1-2 0,44 8 0,-1 1 0,-2 4 0,1 0 0,-41-12 0,18 18 0,7-9 0,18 10 0,0-5 0,13 0 0,-6 3 0,-1-6 0,9 5 0,-17-8 0,16 11 0,-12-5 0,17 6 0,-3-3 0,4 0 0,-18-3 0,6 3 0,-28 0 0,9 0 0,-22 0 0,16 0 0,-4 0 0,17 0 0,-1 0 0,7 0 0,-7-3 0,-16 2 0,-19-2 0,36 4 0,-1 2 0,0-3 0,0 0 0,2-1 0,1-1 0,-45 1 0,25-6 0,7 7 0,14 0 0,3 0 0,0 0 0,1-3 0,3 3 0,-7-3 0,2 3 0,9 2 0,5-1 0,6 1 0,-5-2 0,-10 0 0,0 3 0,-3-3 0,6 3 0,-9 0 0,5-2 0,-7 1 0,0 1 0,-16-2 0,-4 2 0,-16-3 0,4-4 0,-3 3 0,7-5 0,-3 2 0,-4 0 0,2 1 0,-8-1 0,5 0 0,4 0 0,6 0 0,4 4 0,-3 0 0,1 0 0,12-2 0,-5 1 0,10-5 0,18 3 0,-8-1 0,21-1 0,-14 5 0,-3-3 0,2 5 0,13-1 0,-2 1 0,12-2 0,-5 0 0,8 0 0,-2-2 0,8 1 0,-1-1 0,6 2 0,-3 0 0,3 0 0,-1 2 0,-3-1 0,-1 1 0,-3-4 0,-10 4 0,-1-4 0,-15 4 0,6-4 0,7 1 0,6-1 0,10 2 0,0 0 0,4 0 0,2 0 0,0 2 0,-5-2 0,4 5 0,-7-5 0,8 2 0,-3-2 0,4-2 0,-1 1 0,-5-3 0,1 3 0,-4-1 0,3 4 0,2-1 0,-2 1 0,2-2 0,0 0 0,5-7 0,6-2 0,11-14 0,4-1 0,9 0 0,-6 6 0,9 7 0,-9 3 0,7 1 0,-2-1 0,3 2 0,4 0 0,10-3 0,-6 5 0,13-2 0,-15 6 0,10 0 0,-11 0 0,9-5 0,4 3 0,14 6 0,-6 1 0,28 6 0,-9-2 0,19-1 0,-16 3 0,-2 3 0,4 0 0,7 5 0,13-3 0,-11 1 0,-6-9 0,-3 6 0,-13-10 0,5 6 0,-24-7 0,7 1 0,-17-2 0,9 1 0,-1 1 0,14-1 0,-2-3 0,15-1 0,-2-2 0,13 3 0,-16-3 0,13-1 0,-26-5 0,10 7 0,-19-3 0,1 8 0,-2-3 0,0 0 0,3 2 0,12-4 0,-8 4 0,13-6 0,-9 4 0,-3 0 0,0-2 0,-1 1 0,0-2 0,-2 0 0,13 3 0,-8-3 0,6 3 0,3-3 0,-9-4 0,5 0 0,-11 0 0,-1 5 0,0 2 0,5 0 0,4 0 0,0 0 0,0 0 0,-5 0 0,1 0 0,-4-3 0,-8 2 0,-4-4 0,-16 4 0,-10-2 0,-26 1 0,-33-2 0,-20-3 0,8 4 0,-7 1 0,-14-2 0,-9 0-1380,0 4 1,-8 0 0,-5-1 1379,27 0 0,-4-1 0,-2-1 0,-2 1 0,1 0-762,-4-1 0,-2 0 0,0 1 0,0-1 0,-1 1 762,-5 0 0,-3 0 0,1 1 0,3-1 0,6 0 0,3-1 0,4 0 0,3 0 0,5 0-58,-8 3 1,5 0 0,10 0 57,-31 0 0,61 0 0,4 0 3130,29 3-3130,-12-5 4710,28 8-4710,25-3 280,46 17-280,7-16 0,-26 3 0,4 0-452,-2-10 0,2-2 452,15 4 0,6 1-696,-7-1 1,5-1 0,-1 1 695,-10 1 0,-1 0 0,4 0 0,-2 0 0,4 0 0,1 0 0,-3 0 0,8 0 0,-2 0 0,-2 0 0,1 1 0,-1-1 0,-2-1-237,-4-1 1,-2-1-1,-7 0 237,3 1 0,-7-1 0,-11-2 0,-6 1 0,-3 0 775,-32 4-775,4 3 2094,-6-5-2094,11 4 831,-15-2-831,8 0 0,7 2 0,14-2 0,21 3 0,-6-2 0,12 2 0,-20-6 0,8 0 0,-10-3 0,7 0 0,27 2 0,0 1 0,23 0 0,-29 2 0,-5-2 0,-12 3 0,14 6 0,7 5 0,-12-2 0,-9 3 0,-15-9 0,8 3 0,5 4 0,6-1 0,-16 1 0,-14-2 0,-20-5 0,7-3 0,40 13 0,5-6 0,23 9 0,-35-10 0,-21-4 0,-6-1 0,-4 1 0,26 7 0,-3-4 0,8 7 0,-13-4 0,-18-4 0,12 6 0,4 6 0,19-1 0,-3 6 0,-13-13 0,-14-1 0,6 2 0,27 9 0,4 5 0,-4-7 0,-29-9 0,-21-15 0,-2-1 0,0-1 0,-10 10 0,-6 9 0,-14 10 0,-1 9 0,-7 6 0,10-3 0,-9 4 0,14-6 0,-7 8 0,12-6 0,-4 5 0,5-12 0,5-10 0,0-2 0,4-9 0,-2 3 0,-9-2 0,-5-1 0,-9 3 0,-7 0 0,-11-3 0,-7 3 0,-7-5 0,-3 2 0,3 0 0,-4-3 0,-18 3 0,-9-6 0,36-1 0,-1-1 0,7 0 0,1-2 0,1 1 0,1 0 0,-32-8 0,9 6 0,5-11 0,-4 10 0,7-10 0,-11 5 0,7 2 0,-12-11 0,-2 9 0,-1 0 0,22 2 0,-1 8 0,17-2 0,-11 3 0,-13 3 0,-4 0 0,-6-3 0,30 1 0,1-1 0,-32-1 0,-10 4 0,22 1 0,5 2 0,16-3 0,6 2 0,4-1 0,-9 2 0,-1-3 0,-19 3 0,6-2 0,-15 5 0,18-5 0,0 4 0,21-4 0,-1 2 0,15-3 0,-13 3 0,2-3 0,-13 3 0,3-6 0,2 5 0,3-4 0,0 5 0,-1-9 0,2 2 0,6-2 0,-3 4 0,0 2 0,-16-4 0,-34-4 0,38-1 0,-2-1 0,-6 3 0,1 0 0,5-4 0,2 0 0,-40 3 0,13-2 0,12 3 0,18 3 0,11 1 0,7 1 0,-5 1 0,5-1 0,-4 2 0,-3-6 0,0 5 0,-4-8 0,8 9 0,3-3 0,5 3 0,3 0 0,2 0 0,-4 0 0,-8-3 0,-6 0 0,-8-3 0,2 2 0,8 1 0,1 1 0,3 1 0,-1-2 0,-2 3 0,-4 0 0,-1 3 0,-11-2 0,7 1 0,1 1 0,5-2 0,5 1 0,3-2 0,-1 0 0,2 0 0,2 0 0,-7 0 0,13 0 0,-1 5 0,3-4 0,5 3 0,-4-4 0,6 0 0,-6 0 0,9 0 0,-6 0 0,6 0 0,-3 0 0,5 2 0,7-9 0,47 4 0,18-9 0,31 8 0,-39 2 0,2 0-482,8 2 1,2 0 481,15 1 0,5 2-444,-18 3 0,2 1 0,-3 0 444,18-1 0,-2 0 0,12 4 0,-5-1-60,-31-6 1,-6-2 59,1-1 0,-3 0 0,34 0 0,-20 0 891,9 3-891,0 4 1388,18-2-1388,-46-1 0,0-1 0,3-3 0,-1 0 135,37 0-135,-8 0 0,-30 0 0,1 0 0,-17 0 0,10 0 0,-4 0 0,13 3 0,9-2 0,1 2 0,-11-3 0,-6 0 0,-9-3 0,16-1 0,1-6 0,11 6 0,1-2 0,5 6 0,-7-3 0,8 2 0,-9-1 0,9-5 0,-6 6 0,3-9 0,2 10 0,6-4 0,2 4 0,10 0 0,-10-3 0,-33 3 0,2-1 0,48-2 0,-11 3 0,8 0 0,-22-3 0,-15-1 0,-4-2 0,-12 2 0,2-4 0,31 6 0,-6-3 0,-14 3 0,4 0 0,-7 0 0,1-1 0,12 1 0,0 0 0,-12-2 0,0 1 0,9 3 0,-1 2 0,36 0 0,-1 2 0,-32 0 0,-32-7 0,-17 3 0,12-3 0,22 7 0,17 0 0,0 2 0,-17-2 0,-28-3 0,-15 3 0,-21 8 0,-3 10 0,-24 16 0,17-9 0,-10 2 0,2 10 0,16-27 0,-29 26 0,27-34 0,-18 6 0,22-10 0,-4 0 0,1-1 0,-16 1 0,-13-5 0,-10 2 0,-22-2 0,6-3 0,-20-2 0,21 0 0,-10 1 0,15 7 0,-3 0 0,4-3 0,5 2 0,-4-2 0,-5 3 0,6 3 0,7-2 0,9 2 0,7-1 0,-4-1 0,-3 4 0,5-4 0,5 2 0,9 2 0,13-4 0,-3 4 0,12-3 0,-9-1 0,-2 1 0,-13-2 0,0 2 0,-16-1 0,4 1 0,-13-8 0,2 8 0,-19-8 0,15 7 0,-5 1 0,-8-2 0,-2 0-299,-17 2 1,1 0 298,16-2 0,2 1 0,1 1 0,5 0 0,-20-2 0,-11 0 0,29 6 0,0-2 0,17 3 0,18 0 597,10-6-597,-5 4 0,-9-2 0,-21 3 0,-6 2 0,5-2-6784,-2 0 6784,3-5 0,-9-2 0,-2-2 0,-5-5 0,7 11 0,4-5 0,11 8 0,1-6 0,7 0 0,-9-3 6784,-17-7-6784,0 1-6784,-19-5 6784,15 7 0,7-3 0,23 6 0,18-2 0,7 6 0,8-2 0,-7-6 6784,2-4-6784,0 1 0,6-4 0,3 6 0,3-7 0,-9 2 0,-17-6 0,-11 0 0,2-6 0,-4 11 0,10 2 0,-29 10 0,-5 0 0,-13-1 0,-13-4 0,0 1 0,38 3 0,1 0 0,-30-4 0,-2 4 0,25 1 0,2 3 0,16 0 0,15 0 0,10 0 0,0-2 0,5 1 0,-4-3 0,-5 0 0,10-1 0,-16 2 0,15 1 0,-8 2 0,4 0 0,-2-3 0,-12 0 0,-2 0 0,-2-2 0,-2 4 0,11-2 0,1 3 0,12-2 0,13 2 0,35-3 0,42 3 0,-4 3 0,7-1-3392,10-4 0,7 1 3392,-12 3 0,7 1 0,-1 0 0,-4-4 0,1-1 0,1 2-405,-14 1 1,3 2 0,-1 0 0,-3-1 404,10 0 0,-4 0 0,0-1-214,-3 1 0,-1 0 1,-5 0 213,9 1 0,-6-2 0,-7-1 0,-5 0 0,28 0 5665,-26-2-5665,-37 1 2290,-11-2-2290,-13 1 1087,5-1-1087,7-2 0,6 2 0,3-2 0,16 1 0,1 1 0,17 0 0,-34-2 0,29 4 0,-27-4 0,32 2 0,-1-1 0,-3 1 0,4 0 0,0 3 0,8 3 0,16 1 0,-35-2 0,2 0 0,-2 3 0,3 0 0,11 0 0,0-1 0,-6 2 0,0 0 0,7-1 0,-1-1 0,-12-3 0,-1-2 0,40 1 0,-2-4 0,7 4 0,-43-1 0,0-1 0,42 1 0,2-2 0,-11-1 0,3 4 0,-17-7 0,4 7 0,-17-3 0,19 3 0,-23 2 0,5-1 0,-12 2 0,-9-1 0,1-1 0,-7 1 0,12-2 0,9 3 0,4-2 0,15 5 0,-18-5 0,-6 2 0,-24 17 0,6-13 0,-5 16 0,38-23 0,9 2 0,-4-5 0,5 3 0,-22 5 0,1 2 0,3 0 0,-9 2 0,4-6 0,-23 3 0,-1-3 0,-18 1 0,-68-6 0,-25-4 0,25 4 0,-6-1-578,-16-3 0,-3 0 578,-1 5 0,0 1 0,-2 0 0,-1 0 0,-12-1 0,4 3 0,30 1 0,3 1 0,-6-4 0,4 1 0,-17 8 0,-2-2 0,35 0 0,1-1 0,11-3 1156,5 3-1156,-7 1 0,3 1 0,3-2 0,6 2 0,5-2 0,4-1 0,-9 0 0,10-2 0,-16 0 0,-1 5 0,-26 0 0,2 2 0,-22 4 0,11-3 0,3 2 0,19-5 0,23 0 0,23-8 0,26 3 0,21 0 0,2-1 0,6 0 0,6 0 0,4 0-487,0 1 1,5 0-1,1 0 487,25 0 0,2-1 0,-18-1 0,3-1 0,-3 0 0,17 0 0,-3-1 0,-5 0 0,-4 1 0,-19 3 0,-6 0 0,28 3 0,-37 4 0,-25-8 0,-17-1 0,-9 1 1460,-12-2-1460,-12 0 0,-14 0 0,-4 0 0,0 0 0,12 0 0,9 0 0,31 0 0,21 3 0,20-3 0,7 0 0,35 0 0,0-7 0,-36 5 0,1 0 0,37-6 0,-23-1 0,-32 2 0,-4-4 0,-28 5 0,9-2 0,-9 5 0,-1-1 0,-3 1 0,-9-5 0,2 0 0,-4 0 0,3 3 0,-3 1 0,2 3 0,-8-12 0,-5 5 0,-33-24 0,4 19 0,0-3 0,-1 0 0,-17 2 0,-21-2 0,31 3 0,-1 6 0,5 4 0,-11-6 0,6 7 0,-17-4 0,-7 2 0,-8-3 0,5 2 0,12 1 0,20 7 0,6 3 0,10 0 0,11-2 0,-5-2 0,7-2 0,-6 5 0,10-4 0,2 4 0,1-13 0,-19 0 0,-8-10 0,-24 4 0,-3 0 0,1 4 0,21 5 0,-2 2 0,-49-1 0,40-2 0,-1 1 0,2 4 0,3 0 0,-34-6 0,34 7 0,-3 0 0,2 1 0,-2-2 0,-9 0 0,-4-1-380,-7-1 1,-1 1 379,7 0 0,0-1 0,-9-3 0,2 0 0,18 5 0,3 0 0,5-2 0,3-1 0,-30-3 0,5 5 0,-12-4 0,12 6 0,-13-7 759,24 5-759,-12-5 0,17 4 0,0 0 0,3-7 0,18 6 0,7-2 0,18 6 0,10 0 0,-1 0 0,-11 0 0,-4-3 0,-7 3 0,13-1 0,7 2 0,2 1 0,1-2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15T05:09:17.405"/>
    </inkml:context>
    <inkml:brush xml:id="br0">
      <inkml:brushProperty name="width" value="0.1" units="cm"/>
      <inkml:brushProperty name="height" value="0.1"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22:25:46.819"/>
    </inkml:context>
    <inkml:brush xml:id="br0">
      <inkml:brushProperty name="width" value="0.05" units="cm"/>
      <inkml:brushProperty name="height" value="0.05" units="cm"/>
      <inkml:brushProperty name="color" value="#E71224"/>
    </inkml:brush>
  </inkml:definitions>
  <inkml:trace contextRef="#ctx0" brushRef="#br0">343 2906 24575,'-6'-23'0,"-10"-26"0,-10-30 0,-1-11 0,18 38 0,4-1 0,7-8 0,7-3 0,7-12 0,6-3 0,6-11 0,5-3 0,-9 29 0,3-1 0,1 1 0,1 2 0,2 0 0,0 2 0,14-24 0,1 4 0,-1 5 0,1 3 0,-1 7 0,2 3 0,1 6 0,4 1 0,6-1 0,5 1 0,8-4 0,4 0 0,-22 20 0,1-1 0,1 0 0,3-1 0,2-1 0,-1 0 0,-1 1 0,-1 1 0,1 0 0,22-15 0,-1 2 0,-6 5 0,-1 3 0,-5 5 0,-1 2 0,-1 5 0,0 2 0,-1 4 0,0 3 0,3 2 0,0 2 0,5 2 0,2 2 0,3 0 0,3 2 0,5 0 0,2 0 0,1 3 0,-1 0 0,-8 3 0,-1 1 0,-4 2 0,-1 1 0,-1 2 0,1 2 0,9 1 0,4 2 0,-12 1 0,3 1 0,3 1-482,-8-1 0,2 1 0,3 1 0,1 0 482,12 2 0,2 0 0,1 1 0,2 1-434,-16-3 1,2 2 0,1-1-1,-1 1 1,1-1 433,0 2 0,1-1 0,-1 1 0,1 0 0,-2 0 0,15 3 0,-1 1 0,-1 0 0,-3 0-200,-10-1 0,-2 0 0,-2 1 0,-3-1 200,15 5 0,-3 0 0,-3 0-74,-13-1 0,-2-1 1,-1 2 73,24 7 0,-1 1 0,5 2 0,0 3 0,-30-10 0,1 2 0,-2 0 0,28 11 0,-3 0 798,-8-1 0,-5 1-798,-15-5 0,-3 2 1121,-9-2 1,-2 2-1122,-1 3 0,0 1 493,1 5 0,-1 2-493,-2 2 0,-2 1 145,-5 1 1,-3 1-146,-3 2 0,-2 0 0,-4 1 0,-1 0 0,-3-2 0,-1 0 0,13 44 0,-8-7 0,-11-5 0,-6 3 0,-8 2 0,-11 4 0,-15 2 0,7-46 0,-3 0 0,-26 39 0,0-8 0,5-4 0,5-8 0,3-2 0,3-2 0,2-2 0,1-5 0,4-4 0,3-7 0,4-7 0,2-2 0,2-4 0,0-1 0,0-1 0,-2 1 0,-1 4 0,-6 4 0,-7 8 0,-6 3 0,-4 1 0,-6 0 0,-3-1 0,-3-1 0,-2 4 0,0-1 0,1 0 0,-1 0 0,-1-1 0,-1 2 0,-2 0 0,1-1 0,5-3 0,5-3 0,5-2 0,3-1 0,2-3 0,2-1 0,2-1 0,6-5 0,5-5 0,-3 5 0,-1 2 0,-4 7 0,-4 3 0,4-3 0,0-1 0,-1 0 0,-3 1 0,-8 2 0,-10 4 0,-13 3 0,-6-1 0,-4-2 0,4-5 0,4-4 0,3-4 0,-2-3 0,-3-3 0,-5-1 0,-2 1 0,-5 2 0,0 1 0,-4 2 0,0 2 0,6-2 0,0-2 0,-5 0 0,-7-2 0,42-15 0,0-1 0,-2-2 0,0-1 0,-46 4 0,0-5 0,0-1 0,2-1 0,6-1 0,13-3 0,16-1 0,10-1 0,-5-1 0,-15-2 0,-11-3 0,-10-2 0,-2-1 0,8 1 0,1-2 0,6 0 0,5 0 0,2 0 0,9 3 0,6 2 0,-1 0 0,-6 1 0,-14-1 0,-7 1 0,-10 1 0,45 2 0,-2 0 0,-2 0 0,-3 0 0,-7 0 0,-1 1 0,-4 0 0,1 1 0,-1 0 0,0 1 0,-4 1 0,-2 1 0,-3 0 0,-1 0 0,-4-1 0,-2 0 0,-4 0 0,0-1 0,1 0 0,1 0 0,1 1 0,2 0 0,8 0 0,4 0 0,12 0 0,6-1 0,-16 1 0,34-3 0,11 0 0,2-2 0,-12-3 0,-16-6 0,-13-5 0,-3-2 0,12 3 0,15 4 0,12 3 0,4-1 0,-2-2 0,-4-4 0,-3-4 0,-4-1 0,2 0 0,5 4 0,9 5 0,5 1 0,1-2 0,-6-8 0,-8-9 0,-3-6 0,3 2 0,6 4 0,3 4 0,-1 1 0,-1-4 0,1 0 0,2 1 0,5 3 0,3 2 0,3 2 0,1 1 0,3 2 0,-1 0 0,0-2 0,-1-1 0,0 0 0,1 0 0,0-1 0,0-1 0,-1-3 0,1-1 0,0-3 0,0-1 0,1-2 0,1-2 0,1 0 0,0-2 0,-1 3 0,1 0 0,-1 3 0,1-1 0,0 1 0,0 0 0,0 0 0,1 1 0,0 1 0,0-1 0,-1 2 0,0 3 0,1 0 0,-1 0 0,1-3 0,0-1 0,0 0 0,1 1 0,0 1 0,0 2 0,1 3 0,-1 3 0,1 4 0,-1 1 0,0-2 0,1-3 0,0-3 0,0-3 0,1-1 0,0 2 0,0 3 0,1 3 0,-2 1 0,1 1 0,0 0 0,0 0 0,0-2 0,0 0 0,1-1 0,-1 1 0,1 3 0,-1 2 0,-1 3 0,-1 2 0,0 2 0,1-1 0,1 0 0,1-3 0,1-2 0,-1 0 0,1 0 0,0-1 0,1 0 0,2-3 0,-1 0 0,2-2 0,-1 1 0,0-2 0,1 0 0,0 1 0,1-1 0,0-3 0,1-1 0,1-1 0,1 1 0,-1 1 0,0 3 0,0 0 0,-1 0 0,0 0 0,-1-1 0,-2 2 0,-2 5 0,-1 4 0,-3 2 0,0 1 0,1-1 0,0 0 0,1-1 0,-2 0 0,0 2 0,-1-1 0,1 1 0,0 0 0,-1 0 0,0 1 0,0 0 0,-1 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65187-D4A1-0E4C-9744-1B8A033D38E1}" type="datetimeFigureOut">
              <a:rPr lang="en-MX" smtClean="0"/>
              <a:t>16/03/23</a:t>
            </a:fld>
            <a:endParaRPr lang="en-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99094-70EA-7542-A2EB-B07C606C6858}" type="slidenum">
              <a:rPr lang="en-MX" smtClean="0"/>
              <a:t>‹#›</a:t>
            </a:fld>
            <a:endParaRPr lang="en-MX"/>
          </a:p>
        </p:txBody>
      </p:sp>
    </p:spTree>
    <p:extLst>
      <p:ext uri="{BB962C8B-B14F-4D97-AF65-F5344CB8AC3E}">
        <p14:creationId xmlns:p14="http://schemas.microsoft.com/office/powerpoint/2010/main" val="3898187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X" dirty="0"/>
              <a:t>Prof. László Molnár</a:t>
            </a:r>
          </a:p>
        </p:txBody>
      </p:sp>
      <p:sp>
        <p:nvSpPr>
          <p:cNvPr id="4" name="Slide Number Placeholder 3"/>
          <p:cNvSpPr>
            <a:spLocks noGrp="1"/>
          </p:cNvSpPr>
          <p:nvPr>
            <p:ph type="sldNum" sz="quarter" idx="5"/>
          </p:nvPr>
        </p:nvSpPr>
        <p:spPr/>
        <p:txBody>
          <a:bodyPr/>
          <a:lstStyle/>
          <a:p>
            <a:fld id="{40B99094-70EA-7542-A2EB-B07C606C6858}" type="slidenum">
              <a:rPr lang="en-MX" smtClean="0"/>
              <a:t>1</a:t>
            </a:fld>
            <a:endParaRPr lang="en-MX"/>
          </a:p>
        </p:txBody>
      </p:sp>
    </p:spTree>
    <p:extLst>
      <p:ext uri="{BB962C8B-B14F-4D97-AF65-F5344CB8AC3E}">
        <p14:creationId xmlns:p14="http://schemas.microsoft.com/office/powerpoint/2010/main" val="111097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23</a:t>
            </a:fld>
            <a:endParaRPr lang="en-MX"/>
          </a:p>
        </p:txBody>
      </p:sp>
    </p:spTree>
    <p:extLst>
      <p:ext uri="{BB962C8B-B14F-4D97-AF65-F5344CB8AC3E}">
        <p14:creationId xmlns:p14="http://schemas.microsoft.com/office/powerpoint/2010/main" val="97612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24</a:t>
            </a:fld>
            <a:endParaRPr lang="en-MX"/>
          </a:p>
        </p:txBody>
      </p:sp>
    </p:spTree>
    <p:extLst>
      <p:ext uri="{BB962C8B-B14F-4D97-AF65-F5344CB8AC3E}">
        <p14:creationId xmlns:p14="http://schemas.microsoft.com/office/powerpoint/2010/main" val="537361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25</a:t>
            </a:fld>
            <a:endParaRPr lang="en-MX"/>
          </a:p>
        </p:txBody>
      </p:sp>
    </p:spTree>
    <p:extLst>
      <p:ext uri="{BB962C8B-B14F-4D97-AF65-F5344CB8AC3E}">
        <p14:creationId xmlns:p14="http://schemas.microsoft.com/office/powerpoint/2010/main" val="298935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26</a:t>
            </a:fld>
            <a:endParaRPr lang="en-MX"/>
          </a:p>
        </p:txBody>
      </p:sp>
    </p:spTree>
    <p:extLst>
      <p:ext uri="{BB962C8B-B14F-4D97-AF65-F5344CB8AC3E}">
        <p14:creationId xmlns:p14="http://schemas.microsoft.com/office/powerpoint/2010/main" val="338424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27</a:t>
            </a:fld>
            <a:endParaRPr lang="en-MX"/>
          </a:p>
        </p:txBody>
      </p:sp>
    </p:spTree>
    <p:extLst>
      <p:ext uri="{BB962C8B-B14F-4D97-AF65-F5344CB8AC3E}">
        <p14:creationId xmlns:p14="http://schemas.microsoft.com/office/powerpoint/2010/main" val="3810408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28</a:t>
            </a:fld>
            <a:endParaRPr lang="en-MX"/>
          </a:p>
        </p:txBody>
      </p:sp>
    </p:spTree>
    <p:extLst>
      <p:ext uri="{BB962C8B-B14F-4D97-AF65-F5344CB8AC3E}">
        <p14:creationId xmlns:p14="http://schemas.microsoft.com/office/powerpoint/2010/main" val="1924469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29</a:t>
            </a:fld>
            <a:endParaRPr lang="en-MX"/>
          </a:p>
        </p:txBody>
      </p:sp>
    </p:spTree>
    <p:extLst>
      <p:ext uri="{BB962C8B-B14F-4D97-AF65-F5344CB8AC3E}">
        <p14:creationId xmlns:p14="http://schemas.microsoft.com/office/powerpoint/2010/main" val="1995504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62FDEC-11AB-5548-9D67-7F9532DFB0B5}" type="slidenum">
              <a:rPr lang="en-US" smtClean="0"/>
              <a:t>30</a:t>
            </a:fld>
            <a:endParaRPr lang="en-US"/>
          </a:p>
        </p:txBody>
      </p:sp>
    </p:spTree>
    <p:extLst>
      <p:ext uri="{BB962C8B-B14F-4D97-AF65-F5344CB8AC3E}">
        <p14:creationId xmlns:p14="http://schemas.microsoft.com/office/powerpoint/2010/main" val="1626800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31</a:t>
            </a:fld>
            <a:endParaRPr lang="en-MX"/>
          </a:p>
        </p:txBody>
      </p:sp>
    </p:spTree>
    <p:extLst>
      <p:ext uri="{BB962C8B-B14F-4D97-AF65-F5344CB8AC3E}">
        <p14:creationId xmlns:p14="http://schemas.microsoft.com/office/powerpoint/2010/main" val="149672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35</a:t>
            </a:fld>
            <a:endParaRPr lang="en-MX"/>
          </a:p>
        </p:txBody>
      </p:sp>
    </p:spTree>
    <p:extLst>
      <p:ext uri="{BB962C8B-B14F-4D97-AF65-F5344CB8AC3E}">
        <p14:creationId xmlns:p14="http://schemas.microsoft.com/office/powerpoint/2010/main" val="34611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a:t>
            </a:fld>
            <a:endParaRPr lang="en-MX"/>
          </a:p>
        </p:txBody>
      </p:sp>
    </p:spTree>
    <p:extLst>
      <p:ext uri="{BB962C8B-B14F-4D97-AF65-F5344CB8AC3E}">
        <p14:creationId xmlns:p14="http://schemas.microsoft.com/office/powerpoint/2010/main" val="3970840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36</a:t>
            </a:fld>
            <a:endParaRPr lang="en-MX"/>
          </a:p>
        </p:txBody>
      </p:sp>
    </p:spTree>
    <p:extLst>
      <p:ext uri="{BB962C8B-B14F-4D97-AF65-F5344CB8AC3E}">
        <p14:creationId xmlns:p14="http://schemas.microsoft.com/office/powerpoint/2010/main" val="2415895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37</a:t>
            </a:fld>
            <a:endParaRPr lang="en-MX"/>
          </a:p>
        </p:txBody>
      </p:sp>
    </p:spTree>
    <p:extLst>
      <p:ext uri="{BB962C8B-B14F-4D97-AF65-F5344CB8AC3E}">
        <p14:creationId xmlns:p14="http://schemas.microsoft.com/office/powerpoint/2010/main" val="4030751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62FDEC-11AB-5548-9D67-7F9532DFB0B5}" type="slidenum">
              <a:rPr lang="en-US" smtClean="0"/>
              <a:t>38</a:t>
            </a:fld>
            <a:endParaRPr lang="en-US"/>
          </a:p>
        </p:txBody>
      </p:sp>
    </p:spTree>
    <p:extLst>
      <p:ext uri="{BB962C8B-B14F-4D97-AF65-F5344CB8AC3E}">
        <p14:creationId xmlns:p14="http://schemas.microsoft.com/office/powerpoint/2010/main" val="650309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39</a:t>
            </a:fld>
            <a:endParaRPr lang="en-MX"/>
          </a:p>
        </p:txBody>
      </p:sp>
    </p:spTree>
    <p:extLst>
      <p:ext uri="{BB962C8B-B14F-4D97-AF65-F5344CB8AC3E}">
        <p14:creationId xmlns:p14="http://schemas.microsoft.com/office/powerpoint/2010/main" val="396366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40</a:t>
            </a:fld>
            <a:endParaRPr lang="en-MX"/>
          </a:p>
        </p:txBody>
      </p:sp>
    </p:spTree>
    <p:extLst>
      <p:ext uri="{BB962C8B-B14F-4D97-AF65-F5344CB8AC3E}">
        <p14:creationId xmlns:p14="http://schemas.microsoft.com/office/powerpoint/2010/main" val="39798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62FDEC-11AB-5548-9D67-7F9532DFB0B5}" type="slidenum">
              <a:rPr lang="en-US" smtClean="0"/>
              <a:t>41</a:t>
            </a:fld>
            <a:endParaRPr lang="en-US"/>
          </a:p>
        </p:txBody>
      </p:sp>
    </p:spTree>
    <p:extLst>
      <p:ext uri="{BB962C8B-B14F-4D97-AF65-F5344CB8AC3E}">
        <p14:creationId xmlns:p14="http://schemas.microsoft.com/office/powerpoint/2010/main" val="66470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30000" dirty="0"/>
          </a:p>
        </p:txBody>
      </p:sp>
      <p:sp>
        <p:nvSpPr>
          <p:cNvPr id="4" name="Marcador de número de diapositiva 3"/>
          <p:cNvSpPr>
            <a:spLocks noGrp="1"/>
          </p:cNvSpPr>
          <p:nvPr>
            <p:ph type="sldNum" sz="quarter" idx="10"/>
          </p:nvPr>
        </p:nvSpPr>
        <p:spPr/>
        <p:txBody>
          <a:bodyPr/>
          <a:lstStyle/>
          <a:p>
            <a:fld id="{CB53F3FB-EAA5-6548-AEF3-3AE85D14CE22}" type="slidenum">
              <a:rPr lang="es-ES" smtClean="0"/>
              <a:t>3</a:t>
            </a:fld>
            <a:endParaRPr lang="es-ES"/>
          </a:p>
        </p:txBody>
      </p:sp>
    </p:spTree>
    <p:extLst>
      <p:ext uri="{BB962C8B-B14F-4D97-AF65-F5344CB8AC3E}">
        <p14:creationId xmlns:p14="http://schemas.microsoft.com/office/powerpoint/2010/main" val="225403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07DD60-D808-5042-AFC3-A0377959CCB1}" type="slidenum">
              <a:rPr lang="en-US" smtClean="0"/>
              <a:t>13</a:t>
            </a:fld>
            <a:endParaRPr lang="en-US"/>
          </a:p>
        </p:txBody>
      </p:sp>
    </p:spTree>
    <p:extLst>
      <p:ext uri="{BB962C8B-B14F-4D97-AF65-F5344CB8AC3E}">
        <p14:creationId xmlns:p14="http://schemas.microsoft.com/office/powerpoint/2010/main" val="364241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1C1C1463-4A80-FB45-AF55-456E569B7136}" type="slidenum">
              <a:rPr lang="en-US" smtClean="0"/>
              <a:t>15</a:t>
            </a:fld>
            <a:endParaRPr lang="en-US"/>
          </a:p>
        </p:txBody>
      </p:sp>
    </p:spTree>
    <p:extLst>
      <p:ext uri="{BB962C8B-B14F-4D97-AF65-F5344CB8AC3E}">
        <p14:creationId xmlns:p14="http://schemas.microsoft.com/office/powerpoint/2010/main" val="167351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5ED5A6-7B69-A347-A263-EC23C4A85775}" type="slidenum">
              <a:rPr lang="en-US" smtClean="0"/>
              <a:t>17</a:t>
            </a:fld>
            <a:endParaRPr lang="en-US"/>
          </a:p>
        </p:txBody>
      </p:sp>
    </p:spTree>
    <p:extLst>
      <p:ext uri="{BB962C8B-B14F-4D97-AF65-F5344CB8AC3E}">
        <p14:creationId xmlns:p14="http://schemas.microsoft.com/office/powerpoint/2010/main" val="94172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1C1C1463-4A80-FB45-AF55-456E569B7136}" type="slidenum">
              <a:rPr lang="en-US" smtClean="0"/>
              <a:t>18</a:t>
            </a:fld>
            <a:endParaRPr lang="en-US"/>
          </a:p>
        </p:txBody>
      </p:sp>
    </p:spTree>
    <p:extLst>
      <p:ext uri="{BB962C8B-B14F-4D97-AF65-F5344CB8AC3E}">
        <p14:creationId xmlns:p14="http://schemas.microsoft.com/office/powerpoint/2010/main" val="76397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19</a:t>
            </a:fld>
            <a:endParaRPr lang="en-MX"/>
          </a:p>
        </p:txBody>
      </p:sp>
    </p:spTree>
    <p:extLst>
      <p:ext uri="{BB962C8B-B14F-4D97-AF65-F5344CB8AC3E}">
        <p14:creationId xmlns:p14="http://schemas.microsoft.com/office/powerpoint/2010/main" val="263004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40B99094-70EA-7542-A2EB-B07C606C6858}" type="slidenum">
              <a:rPr lang="en-MX" smtClean="0"/>
              <a:t>22</a:t>
            </a:fld>
            <a:endParaRPr lang="en-MX"/>
          </a:p>
        </p:txBody>
      </p:sp>
    </p:spTree>
    <p:extLst>
      <p:ext uri="{BB962C8B-B14F-4D97-AF65-F5344CB8AC3E}">
        <p14:creationId xmlns:p14="http://schemas.microsoft.com/office/powerpoint/2010/main" val="122243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3F29-DA20-624B-BDE5-7F61A47F3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X"/>
          </a:p>
        </p:txBody>
      </p:sp>
      <p:sp>
        <p:nvSpPr>
          <p:cNvPr id="3" name="Subtitle 2">
            <a:extLst>
              <a:ext uri="{FF2B5EF4-FFF2-40B4-BE49-F238E27FC236}">
                <a16:creationId xmlns:a16="http://schemas.microsoft.com/office/drawing/2014/main" id="{756F8C47-A5F2-F74B-868A-277CD2B01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X"/>
          </a:p>
        </p:txBody>
      </p:sp>
      <p:sp>
        <p:nvSpPr>
          <p:cNvPr id="4" name="Date Placeholder 3">
            <a:extLst>
              <a:ext uri="{FF2B5EF4-FFF2-40B4-BE49-F238E27FC236}">
                <a16:creationId xmlns:a16="http://schemas.microsoft.com/office/drawing/2014/main" id="{B78B4E93-7C4A-C642-8E47-2039C3212015}"/>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5" name="Footer Placeholder 4">
            <a:extLst>
              <a:ext uri="{FF2B5EF4-FFF2-40B4-BE49-F238E27FC236}">
                <a16:creationId xmlns:a16="http://schemas.microsoft.com/office/drawing/2014/main" id="{B032BEC7-0691-9B48-B117-3FA70C296DD6}"/>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64089BE3-C960-B743-B068-3187552AEB44}"/>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307928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44B4-9CB6-E140-B016-ED405E48AACB}"/>
              </a:ext>
            </a:extLst>
          </p:cNvPr>
          <p:cNvSpPr>
            <a:spLocks noGrp="1"/>
          </p:cNvSpPr>
          <p:nvPr>
            <p:ph type="title"/>
          </p:nvPr>
        </p:nvSpPr>
        <p:spPr/>
        <p:txBody>
          <a:bodyPr/>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F9E24F13-ADDC-D644-9C63-E7C9232A5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BCB593FA-33B1-FB42-8DDE-7A3920EDC966}"/>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5" name="Footer Placeholder 4">
            <a:extLst>
              <a:ext uri="{FF2B5EF4-FFF2-40B4-BE49-F238E27FC236}">
                <a16:creationId xmlns:a16="http://schemas.microsoft.com/office/drawing/2014/main" id="{472B2FE6-97B4-E34A-BD14-5042ACACCE99}"/>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1B9CBE3D-3C58-514F-84B1-6293061E9EFA}"/>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378116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D4D7D-8D36-C848-9936-41D16D13F9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43EEDE87-7CE9-384E-A051-05183BD693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D28DDBFE-2739-2E49-89B9-72361869243B}"/>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5" name="Footer Placeholder 4">
            <a:extLst>
              <a:ext uri="{FF2B5EF4-FFF2-40B4-BE49-F238E27FC236}">
                <a16:creationId xmlns:a16="http://schemas.microsoft.com/office/drawing/2014/main" id="{4CAFE1F7-8C35-794B-B0E3-C68DF4DC2E48}"/>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B7358373-8989-884D-AD2D-01C1942778D5}"/>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3488535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486C-D2F8-8F4F-9549-95892076CC4D}"/>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F22B7B60-D7A1-204C-9649-28C8DD295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0A9C8DAB-76C0-7046-B6DF-2B661A0F8DAA}"/>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5" name="Footer Placeholder 4">
            <a:extLst>
              <a:ext uri="{FF2B5EF4-FFF2-40B4-BE49-F238E27FC236}">
                <a16:creationId xmlns:a16="http://schemas.microsoft.com/office/drawing/2014/main" id="{D9429854-296F-6744-AD2D-303801EEAD03}"/>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FD30619F-3B18-384D-B62F-2C57A9042386}"/>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313803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60C5-DFD4-8C4C-8169-A6FCBBADA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X"/>
          </a:p>
        </p:txBody>
      </p:sp>
      <p:sp>
        <p:nvSpPr>
          <p:cNvPr id="3" name="Text Placeholder 2">
            <a:extLst>
              <a:ext uri="{FF2B5EF4-FFF2-40B4-BE49-F238E27FC236}">
                <a16:creationId xmlns:a16="http://schemas.microsoft.com/office/drawing/2014/main" id="{9A992F61-DDFB-4648-B39B-FE0E8A1407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17BCD-BCF8-9F42-B02E-8F64CDA2A7D0}"/>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5" name="Footer Placeholder 4">
            <a:extLst>
              <a:ext uri="{FF2B5EF4-FFF2-40B4-BE49-F238E27FC236}">
                <a16:creationId xmlns:a16="http://schemas.microsoft.com/office/drawing/2014/main" id="{E4973421-4887-154E-A65F-5ECE58C345A6}"/>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89E90AB4-D02F-4D40-92A0-9B508E939D2E}"/>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247393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2B70-CF07-0D47-B904-92A58732AD1C}"/>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A92AB4FC-D450-CB49-906E-EF553952E8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Content Placeholder 3">
            <a:extLst>
              <a:ext uri="{FF2B5EF4-FFF2-40B4-BE49-F238E27FC236}">
                <a16:creationId xmlns:a16="http://schemas.microsoft.com/office/drawing/2014/main" id="{B0C55263-9045-7346-9210-5063E5CE36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Date Placeholder 4">
            <a:extLst>
              <a:ext uri="{FF2B5EF4-FFF2-40B4-BE49-F238E27FC236}">
                <a16:creationId xmlns:a16="http://schemas.microsoft.com/office/drawing/2014/main" id="{E88F80AA-FD89-354D-9C38-A6EC4C2E1217}"/>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6" name="Footer Placeholder 5">
            <a:extLst>
              <a:ext uri="{FF2B5EF4-FFF2-40B4-BE49-F238E27FC236}">
                <a16:creationId xmlns:a16="http://schemas.microsoft.com/office/drawing/2014/main" id="{B3D2309F-758D-8D42-AC51-0004B6042706}"/>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854C24DE-77A9-1E4E-8B7E-15374B31CD83}"/>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197006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09CE-8BD2-8842-B83B-167B3A5AC1AD}"/>
              </a:ext>
            </a:extLst>
          </p:cNvPr>
          <p:cNvSpPr>
            <a:spLocks noGrp="1"/>
          </p:cNvSpPr>
          <p:nvPr>
            <p:ph type="title"/>
          </p:nvPr>
        </p:nvSpPr>
        <p:spPr>
          <a:xfrm>
            <a:off x="839788" y="365125"/>
            <a:ext cx="10515600" cy="1325563"/>
          </a:xfrm>
        </p:spPr>
        <p:txBody>
          <a:bodyPr/>
          <a:lstStyle/>
          <a:p>
            <a:r>
              <a:rPr lang="en-US"/>
              <a:t>Click to edit Master title style</a:t>
            </a:r>
            <a:endParaRPr lang="en-MX"/>
          </a:p>
        </p:txBody>
      </p:sp>
      <p:sp>
        <p:nvSpPr>
          <p:cNvPr id="3" name="Text Placeholder 2">
            <a:extLst>
              <a:ext uri="{FF2B5EF4-FFF2-40B4-BE49-F238E27FC236}">
                <a16:creationId xmlns:a16="http://schemas.microsoft.com/office/drawing/2014/main" id="{E44A9D10-EDFD-0F43-80FA-3600DA52C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F124CC-6D88-C348-9C2D-8BE2EB02E7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4">
            <a:extLst>
              <a:ext uri="{FF2B5EF4-FFF2-40B4-BE49-F238E27FC236}">
                <a16:creationId xmlns:a16="http://schemas.microsoft.com/office/drawing/2014/main" id="{A1849333-78C7-9740-8236-44C7D799B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28F68-9CBB-5A45-9AE6-A60E8B3F97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Date Placeholder 6">
            <a:extLst>
              <a:ext uri="{FF2B5EF4-FFF2-40B4-BE49-F238E27FC236}">
                <a16:creationId xmlns:a16="http://schemas.microsoft.com/office/drawing/2014/main" id="{64D87A36-4F47-094D-99F5-5427EAC9904C}"/>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8" name="Footer Placeholder 7">
            <a:extLst>
              <a:ext uri="{FF2B5EF4-FFF2-40B4-BE49-F238E27FC236}">
                <a16:creationId xmlns:a16="http://schemas.microsoft.com/office/drawing/2014/main" id="{0B258F28-2EBF-5842-8727-76BDE4BCEDB3}"/>
              </a:ext>
            </a:extLst>
          </p:cNvPr>
          <p:cNvSpPr>
            <a:spLocks noGrp="1"/>
          </p:cNvSpPr>
          <p:nvPr>
            <p:ph type="ftr" sz="quarter" idx="11"/>
          </p:nvPr>
        </p:nvSpPr>
        <p:spPr/>
        <p:txBody>
          <a:bodyPr/>
          <a:lstStyle/>
          <a:p>
            <a:endParaRPr lang="en-MX"/>
          </a:p>
        </p:txBody>
      </p:sp>
      <p:sp>
        <p:nvSpPr>
          <p:cNvPr id="9" name="Slide Number Placeholder 8">
            <a:extLst>
              <a:ext uri="{FF2B5EF4-FFF2-40B4-BE49-F238E27FC236}">
                <a16:creationId xmlns:a16="http://schemas.microsoft.com/office/drawing/2014/main" id="{8A432379-FCDB-D24F-9C32-9D3058B7644E}"/>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76627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0560-6E91-B64C-B9E7-34E66E2C4471}"/>
              </a:ext>
            </a:extLst>
          </p:cNvPr>
          <p:cNvSpPr>
            <a:spLocks noGrp="1"/>
          </p:cNvSpPr>
          <p:nvPr>
            <p:ph type="title"/>
          </p:nvPr>
        </p:nvSpPr>
        <p:spPr/>
        <p:txBody>
          <a:bodyPr/>
          <a:lstStyle/>
          <a:p>
            <a:r>
              <a:rPr lang="en-US"/>
              <a:t>Click to edit Master title style</a:t>
            </a:r>
            <a:endParaRPr lang="en-MX"/>
          </a:p>
        </p:txBody>
      </p:sp>
      <p:sp>
        <p:nvSpPr>
          <p:cNvPr id="3" name="Date Placeholder 2">
            <a:extLst>
              <a:ext uri="{FF2B5EF4-FFF2-40B4-BE49-F238E27FC236}">
                <a16:creationId xmlns:a16="http://schemas.microsoft.com/office/drawing/2014/main" id="{27CCA14C-8D75-A348-925D-89644B39FB29}"/>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4" name="Footer Placeholder 3">
            <a:extLst>
              <a:ext uri="{FF2B5EF4-FFF2-40B4-BE49-F238E27FC236}">
                <a16:creationId xmlns:a16="http://schemas.microsoft.com/office/drawing/2014/main" id="{0BB90178-36AA-B642-82DB-75FF1C8C625A}"/>
              </a:ext>
            </a:extLst>
          </p:cNvPr>
          <p:cNvSpPr>
            <a:spLocks noGrp="1"/>
          </p:cNvSpPr>
          <p:nvPr>
            <p:ph type="ftr" sz="quarter" idx="11"/>
          </p:nvPr>
        </p:nvSpPr>
        <p:spPr/>
        <p:txBody>
          <a:bodyPr/>
          <a:lstStyle/>
          <a:p>
            <a:endParaRPr lang="en-MX"/>
          </a:p>
        </p:txBody>
      </p:sp>
      <p:sp>
        <p:nvSpPr>
          <p:cNvPr id="5" name="Slide Number Placeholder 4">
            <a:extLst>
              <a:ext uri="{FF2B5EF4-FFF2-40B4-BE49-F238E27FC236}">
                <a16:creationId xmlns:a16="http://schemas.microsoft.com/office/drawing/2014/main" id="{85A0C37E-9DEB-8245-9CA2-33A573FE28C9}"/>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183143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471861-43EF-4E44-BF82-2C8FE021EEBA}"/>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3" name="Footer Placeholder 2">
            <a:extLst>
              <a:ext uri="{FF2B5EF4-FFF2-40B4-BE49-F238E27FC236}">
                <a16:creationId xmlns:a16="http://schemas.microsoft.com/office/drawing/2014/main" id="{D2DBB0FE-F9C5-4342-850D-03CAB3D8E3CE}"/>
              </a:ext>
            </a:extLst>
          </p:cNvPr>
          <p:cNvSpPr>
            <a:spLocks noGrp="1"/>
          </p:cNvSpPr>
          <p:nvPr>
            <p:ph type="ftr" sz="quarter" idx="11"/>
          </p:nvPr>
        </p:nvSpPr>
        <p:spPr/>
        <p:txBody>
          <a:bodyPr/>
          <a:lstStyle/>
          <a:p>
            <a:endParaRPr lang="en-MX"/>
          </a:p>
        </p:txBody>
      </p:sp>
      <p:sp>
        <p:nvSpPr>
          <p:cNvPr id="4" name="Slide Number Placeholder 3">
            <a:extLst>
              <a:ext uri="{FF2B5EF4-FFF2-40B4-BE49-F238E27FC236}">
                <a16:creationId xmlns:a16="http://schemas.microsoft.com/office/drawing/2014/main" id="{95676084-3943-2644-B146-426B207001F3}"/>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2246036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76F5-2F3B-4040-B32E-4A16AAAFCC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Content Placeholder 2">
            <a:extLst>
              <a:ext uri="{FF2B5EF4-FFF2-40B4-BE49-F238E27FC236}">
                <a16:creationId xmlns:a16="http://schemas.microsoft.com/office/drawing/2014/main" id="{1DF58A3D-23A7-0F4B-9338-A2B6AB4DE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Text Placeholder 3">
            <a:extLst>
              <a:ext uri="{FF2B5EF4-FFF2-40B4-BE49-F238E27FC236}">
                <a16:creationId xmlns:a16="http://schemas.microsoft.com/office/drawing/2014/main" id="{D019FFB6-9C3C-FE4E-990B-61F91D673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6EF91-43F3-1949-BB89-FC9097FF09EF}"/>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6" name="Footer Placeholder 5">
            <a:extLst>
              <a:ext uri="{FF2B5EF4-FFF2-40B4-BE49-F238E27FC236}">
                <a16:creationId xmlns:a16="http://schemas.microsoft.com/office/drawing/2014/main" id="{ABDEC78F-39F3-9B46-95C2-03046925C1BA}"/>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9E354C9F-94F0-5F47-98FF-937DBCFCFB05}"/>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208617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9E4F-3F7F-7744-B9CB-781EF9A03C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Picture Placeholder 2">
            <a:extLst>
              <a:ext uri="{FF2B5EF4-FFF2-40B4-BE49-F238E27FC236}">
                <a16:creationId xmlns:a16="http://schemas.microsoft.com/office/drawing/2014/main" id="{C98409BC-86F3-1240-AC82-3E86A1E78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X"/>
          </a:p>
        </p:txBody>
      </p:sp>
      <p:sp>
        <p:nvSpPr>
          <p:cNvPr id="4" name="Text Placeholder 3">
            <a:extLst>
              <a:ext uri="{FF2B5EF4-FFF2-40B4-BE49-F238E27FC236}">
                <a16:creationId xmlns:a16="http://schemas.microsoft.com/office/drawing/2014/main" id="{64796DC4-35D9-B442-85F0-F70D70C8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75F95-EA0F-3A42-9FBC-423F6892F151}"/>
              </a:ext>
            </a:extLst>
          </p:cNvPr>
          <p:cNvSpPr>
            <a:spLocks noGrp="1"/>
          </p:cNvSpPr>
          <p:nvPr>
            <p:ph type="dt" sz="half" idx="10"/>
          </p:nvPr>
        </p:nvSpPr>
        <p:spPr/>
        <p:txBody>
          <a:bodyPr/>
          <a:lstStyle/>
          <a:p>
            <a:fld id="{42EB1AE5-DD1B-1F43-AFB8-225DA8F6E7FE}" type="datetimeFigureOut">
              <a:rPr lang="en-MX" smtClean="0"/>
              <a:t>16/03/23</a:t>
            </a:fld>
            <a:endParaRPr lang="en-MX"/>
          </a:p>
        </p:txBody>
      </p:sp>
      <p:sp>
        <p:nvSpPr>
          <p:cNvPr id="6" name="Footer Placeholder 5">
            <a:extLst>
              <a:ext uri="{FF2B5EF4-FFF2-40B4-BE49-F238E27FC236}">
                <a16:creationId xmlns:a16="http://schemas.microsoft.com/office/drawing/2014/main" id="{C250220E-141D-6C4F-A4CB-297CF435E429}"/>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B1C792E8-1B93-954A-B07A-38A4FDCACAE4}"/>
              </a:ext>
            </a:extLst>
          </p:cNvPr>
          <p:cNvSpPr>
            <a:spLocks noGrp="1"/>
          </p:cNvSpPr>
          <p:nvPr>
            <p:ph type="sldNum" sz="quarter" idx="12"/>
          </p:nvPr>
        </p:nvSpPr>
        <p:spPr/>
        <p:txBody>
          <a:bodyPr/>
          <a:lstStyle/>
          <a:p>
            <a:fld id="{5CA7F10B-A507-1048-B578-E55F716F0699}" type="slidenum">
              <a:rPr lang="en-MX" smtClean="0"/>
              <a:t>‹#›</a:t>
            </a:fld>
            <a:endParaRPr lang="en-MX"/>
          </a:p>
        </p:txBody>
      </p:sp>
    </p:spTree>
    <p:extLst>
      <p:ext uri="{BB962C8B-B14F-4D97-AF65-F5344CB8AC3E}">
        <p14:creationId xmlns:p14="http://schemas.microsoft.com/office/powerpoint/2010/main" val="311554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0A8C7-3AF0-4F43-ACE0-98546E0B0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654C5ADC-49F3-7E42-8551-FA87D30D27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859DB712-50D7-EE4E-88EC-63BDB75632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B1AE5-DD1B-1F43-AFB8-225DA8F6E7FE}" type="datetimeFigureOut">
              <a:rPr lang="en-MX" smtClean="0"/>
              <a:t>16/03/23</a:t>
            </a:fld>
            <a:endParaRPr lang="en-MX"/>
          </a:p>
        </p:txBody>
      </p:sp>
      <p:sp>
        <p:nvSpPr>
          <p:cNvPr id="5" name="Footer Placeholder 4">
            <a:extLst>
              <a:ext uri="{FF2B5EF4-FFF2-40B4-BE49-F238E27FC236}">
                <a16:creationId xmlns:a16="http://schemas.microsoft.com/office/drawing/2014/main" id="{1524DF36-C001-B64A-8885-6898ABB83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X"/>
          </a:p>
        </p:txBody>
      </p:sp>
      <p:sp>
        <p:nvSpPr>
          <p:cNvPr id="6" name="Slide Number Placeholder 5">
            <a:extLst>
              <a:ext uri="{FF2B5EF4-FFF2-40B4-BE49-F238E27FC236}">
                <a16:creationId xmlns:a16="http://schemas.microsoft.com/office/drawing/2014/main" id="{332BC991-EAAE-6D47-A93F-FD7D255794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7F10B-A507-1048-B578-E55F716F0699}" type="slidenum">
              <a:rPr lang="en-MX" smtClean="0"/>
              <a:t>‹#›</a:t>
            </a:fld>
            <a:endParaRPr lang="en-MX"/>
          </a:p>
        </p:txBody>
      </p:sp>
    </p:spTree>
    <p:extLst>
      <p:ext uri="{BB962C8B-B14F-4D97-AF65-F5344CB8AC3E}">
        <p14:creationId xmlns:p14="http://schemas.microsoft.com/office/powerpoint/2010/main" val="155670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image" Target="../media/image7.emf"/><Relationship Id="rId9"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NUL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emf"/><Relationship Id="rId11" Type="http://schemas.openxmlformats.org/officeDocument/2006/relationships/image" Target="../media/image25.png"/><Relationship Id="rId5" Type="http://schemas.openxmlformats.org/officeDocument/2006/relationships/oleObject" Target="../embeddings/oleObject5.bin"/><Relationship Id="rId10" Type="http://schemas.openxmlformats.org/officeDocument/2006/relationships/image" Target="../media/image18.emf"/><Relationship Id="rId4" Type="http://schemas.openxmlformats.org/officeDocument/2006/relationships/image" Target="../media/image15.emf"/><Relationship Id="rId9"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2.tiff"/><Relationship Id="rId7"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NULL"/><Relationship Id="rId4" Type="http://schemas.openxmlformats.org/officeDocument/2006/relationships/image" Target="../media/image23.tiff"/><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customXml" Target="../ink/ink3.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FCDC99D-6646-828E-BB15-86B513156AE0}"/>
              </a:ext>
            </a:extLst>
          </p:cNvPr>
          <p:cNvPicPr>
            <a:picLocks noGrp="1" noChangeAspect="1"/>
          </p:cNvPicPr>
          <p:nvPr>
            <p:ph idx="1"/>
          </p:nvPr>
        </p:nvPicPr>
        <p:blipFill rotWithShape="1">
          <a:blip r:embed="rId3"/>
          <a:srcRect r="-2" b="157"/>
          <a:stretch/>
        </p:blipFill>
        <p:spPr>
          <a:xfrm>
            <a:off x="0" y="183737"/>
            <a:ext cx="12191980" cy="6856718"/>
          </a:xfrm>
          <a:prstGeom prst="rect">
            <a:avLst/>
          </a:prstGeom>
        </p:spPr>
      </p:pic>
      <p:sp>
        <p:nvSpPr>
          <p:cNvPr id="5" name="TextBox 4">
            <a:extLst>
              <a:ext uri="{FF2B5EF4-FFF2-40B4-BE49-F238E27FC236}">
                <a16:creationId xmlns:a16="http://schemas.microsoft.com/office/drawing/2014/main" id="{E8E86808-B146-2ADF-A156-C2EFD111D9AF}"/>
              </a:ext>
            </a:extLst>
          </p:cNvPr>
          <p:cNvSpPr txBox="1"/>
          <p:nvPr/>
        </p:nvSpPr>
        <p:spPr>
          <a:xfrm>
            <a:off x="258103" y="1234188"/>
            <a:ext cx="11320338" cy="1569660"/>
          </a:xfrm>
          <a:prstGeom prst="rect">
            <a:avLst/>
          </a:prstGeom>
          <a:noFill/>
        </p:spPr>
        <p:txBody>
          <a:bodyPr wrap="square" rtlCol="0">
            <a:spAutoFit/>
          </a:bodyPr>
          <a:lstStyle/>
          <a:p>
            <a:pPr algn="ctr"/>
            <a:r>
              <a:rPr lang="en-US" sz="4800" b="1" dirty="0">
                <a:solidFill>
                  <a:srgbClr val="FF0000"/>
                </a:solidFill>
                <a:highlight>
                  <a:srgbClr val="FFFF00"/>
                </a:highlight>
                <a:latin typeface="+mn-lt"/>
                <a:cs typeface="Aharoni" panose="020F0502020204030204" pitchFamily="34" charset="0"/>
              </a:rPr>
              <a:t>Deciphering the ~18 </a:t>
            </a:r>
            <a:r>
              <a:rPr lang="en-US" sz="4800" b="1" dirty="0" err="1">
                <a:solidFill>
                  <a:srgbClr val="FF0000"/>
                </a:solidFill>
                <a:highlight>
                  <a:srgbClr val="FFFF00"/>
                </a:highlight>
                <a:latin typeface="+mn-lt"/>
                <a:cs typeface="Aharoni" panose="020F0502020204030204" pitchFamily="34" charset="0"/>
              </a:rPr>
              <a:t>TeV</a:t>
            </a:r>
            <a:r>
              <a:rPr lang="en-US" sz="4800" b="1" dirty="0">
                <a:solidFill>
                  <a:srgbClr val="FF0000"/>
                </a:solidFill>
                <a:highlight>
                  <a:srgbClr val="FFFF00"/>
                </a:highlight>
                <a:latin typeface="+mn-lt"/>
                <a:cs typeface="Aharoni" panose="020F0502020204030204" pitchFamily="34" charset="0"/>
              </a:rPr>
              <a:t> photons from </a:t>
            </a:r>
          </a:p>
          <a:p>
            <a:pPr algn="ctr"/>
            <a:r>
              <a:rPr lang="en-US" sz="4800" b="1" dirty="0">
                <a:solidFill>
                  <a:srgbClr val="FF0000"/>
                </a:solidFill>
                <a:highlight>
                  <a:srgbClr val="FFFF00"/>
                </a:highlight>
                <a:latin typeface="+mn-lt"/>
                <a:cs typeface="Aharoni" panose="020F0502020204030204" pitchFamily="34" charset="0"/>
              </a:rPr>
              <a:t>GRB 221009A</a:t>
            </a:r>
            <a:endParaRPr lang="en-MX" sz="4800" dirty="0">
              <a:highlight>
                <a:srgbClr val="FFFF00"/>
              </a:highlight>
            </a:endParaRPr>
          </a:p>
        </p:txBody>
      </p:sp>
      <p:sp>
        <p:nvSpPr>
          <p:cNvPr id="7" name="TextBox 6">
            <a:extLst>
              <a:ext uri="{FF2B5EF4-FFF2-40B4-BE49-F238E27FC236}">
                <a16:creationId xmlns:a16="http://schemas.microsoft.com/office/drawing/2014/main" id="{D8727A99-96D1-89CD-8D07-8A63ACA42A7B}"/>
              </a:ext>
            </a:extLst>
          </p:cNvPr>
          <p:cNvSpPr txBox="1"/>
          <p:nvPr/>
        </p:nvSpPr>
        <p:spPr>
          <a:xfrm>
            <a:off x="1202283" y="3796755"/>
            <a:ext cx="10144498" cy="2554545"/>
          </a:xfrm>
          <a:prstGeom prst="rect">
            <a:avLst/>
          </a:prstGeom>
          <a:noFill/>
        </p:spPr>
        <p:txBody>
          <a:bodyPr wrap="square">
            <a:spAutoFit/>
          </a:bodyPr>
          <a:lstStyle/>
          <a:p>
            <a:pPr algn="ctr"/>
            <a:r>
              <a:rPr lang="en-MX" sz="3200" b="1" dirty="0">
                <a:highlight>
                  <a:srgbClr val="FFFF00"/>
                </a:highlight>
              </a:rPr>
              <a:t>Sarira Sahu</a:t>
            </a:r>
          </a:p>
          <a:p>
            <a:pPr algn="ctr"/>
            <a:r>
              <a:rPr lang="en-MX" sz="3200" b="1" dirty="0">
                <a:highlight>
                  <a:srgbClr val="FFFF00"/>
                </a:highlight>
              </a:rPr>
              <a:t>ICN, UNAM, Mexico City</a:t>
            </a:r>
          </a:p>
          <a:p>
            <a:pPr algn="ctr"/>
            <a:r>
              <a:rPr lang="en-MX" sz="3200" b="1" dirty="0">
                <a:solidFill>
                  <a:srgbClr val="C00000"/>
                </a:solidFill>
                <a:highlight>
                  <a:srgbClr val="FFFF00"/>
                </a:highlight>
              </a:rPr>
              <a:t>Collaborators</a:t>
            </a:r>
          </a:p>
          <a:p>
            <a:pPr algn="ctr"/>
            <a:r>
              <a:rPr lang="en-US" sz="3200" dirty="0">
                <a:highlight>
                  <a:srgbClr val="FFFF00"/>
                </a:highlight>
              </a:rPr>
              <a:t>B. Medina-Carrillo, G. Sánchez-Colón, Subhash Rajpoot</a:t>
            </a:r>
          </a:p>
          <a:p>
            <a:pPr algn="ctr"/>
            <a:r>
              <a:rPr lang="en-US" sz="3200" dirty="0" err="1">
                <a:highlight>
                  <a:srgbClr val="FFFF00"/>
                </a:highlight>
              </a:rPr>
              <a:t>ApJL</a:t>
            </a:r>
            <a:r>
              <a:rPr lang="en-US" sz="3200" dirty="0">
                <a:highlight>
                  <a:srgbClr val="FFFF00"/>
                </a:highlight>
              </a:rPr>
              <a:t> 942, L30 (2023) </a:t>
            </a:r>
            <a:endParaRPr lang="en-MX" sz="3200" dirty="0">
              <a:highlight>
                <a:srgbClr val="FFFF00"/>
              </a:highlight>
            </a:endParaRPr>
          </a:p>
        </p:txBody>
      </p:sp>
      <p:sp>
        <p:nvSpPr>
          <p:cNvPr id="8" name="TextBox 7">
            <a:extLst>
              <a:ext uri="{FF2B5EF4-FFF2-40B4-BE49-F238E27FC236}">
                <a16:creationId xmlns:a16="http://schemas.microsoft.com/office/drawing/2014/main" id="{EE38BAEF-FBAA-B24B-A270-5D434C2DF76C}"/>
              </a:ext>
            </a:extLst>
          </p:cNvPr>
          <p:cNvSpPr txBox="1"/>
          <p:nvPr/>
        </p:nvSpPr>
        <p:spPr>
          <a:xfrm>
            <a:off x="3978235" y="5450774"/>
            <a:ext cx="7374576" cy="369332"/>
          </a:xfrm>
          <a:prstGeom prst="rect">
            <a:avLst/>
          </a:prstGeom>
          <a:noFill/>
        </p:spPr>
        <p:txBody>
          <a:bodyPr wrap="square" rtlCol="0">
            <a:spAutoFit/>
          </a:bodyPr>
          <a:lstStyle/>
          <a:p>
            <a:endParaRPr lang="en-MX" dirty="0">
              <a:highlight>
                <a:srgbClr val="FFFF00"/>
              </a:highlight>
            </a:endParaRPr>
          </a:p>
        </p:txBody>
      </p:sp>
      <p:sp>
        <p:nvSpPr>
          <p:cNvPr id="11" name="TextBox 10">
            <a:extLst>
              <a:ext uri="{FF2B5EF4-FFF2-40B4-BE49-F238E27FC236}">
                <a16:creationId xmlns:a16="http://schemas.microsoft.com/office/drawing/2014/main" id="{43766281-32A4-7DE6-D58F-54BC7EA55855}"/>
              </a:ext>
            </a:extLst>
          </p:cNvPr>
          <p:cNvSpPr txBox="1"/>
          <p:nvPr/>
        </p:nvSpPr>
        <p:spPr>
          <a:xfrm>
            <a:off x="5189518" y="183737"/>
            <a:ext cx="6388924" cy="461665"/>
          </a:xfrm>
          <a:prstGeom prst="rect">
            <a:avLst/>
          </a:prstGeom>
          <a:noFill/>
        </p:spPr>
        <p:txBody>
          <a:bodyPr wrap="square" rtlCol="0">
            <a:spAutoFit/>
          </a:bodyPr>
          <a:lstStyle/>
          <a:p>
            <a:r>
              <a:rPr lang="en-MX" sz="2400" dirty="0">
                <a:highlight>
                  <a:srgbClr val="FFFF00"/>
                </a:highlight>
              </a:rPr>
              <a:t>16th March 2023, Konkoly Observatory, Budapest</a:t>
            </a:r>
          </a:p>
        </p:txBody>
      </p:sp>
    </p:spTree>
    <p:extLst>
      <p:ext uri="{BB962C8B-B14F-4D97-AF65-F5344CB8AC3E}">
        <p14:creationId xmlns:p14="http://schemas.microsoft.com/office/powerpoint/2010/main" val="2151088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91EB28-32EC-5D41-B503-5366FC187576}"/>
              </a:ext>
            </a:extLst>
          </p:cNvPr>
          <p:cNvSpPr>
            <a:spLocks noGrp="1"/>
          </p:cNvSpPr>
          <p:nvPr>
            <p:ph idx="1"/>
          </p:nvPr>
        </p:nvSpPr>
        <p:spPr>
          <a:xfrm>
            <a:off x="149431" y="1730623"/>
            <a:ext cx="11736780" cy="4351338"/>
          </a:xfrm>
        </p:spPr>
        <p:txBody>
          <a:bodyPr>
            <a:normAutofit/>
          </a:bodyPr>
          <a:lstStyle/>
          <a:p>
            <a:r>
              <a:rPr lang="en-US" sz="3200" dirty="0"/>
              <a:t>Synchrotron self-Compton (SSC) process (many parameters) </a:t>
            </a:r>
          </a:p>
          <a:p>
            <a:r>
              <a:rPr lang="en-US" sz="3200" dirty="0"/>
              <a:t>Proton synchrotron process (Large magnetic field and large proton energy)</a:t>
            </a:r>
          </a:p>
          <a:p>
            <a:r>
              <a:rPr lang="en-US" sz="3200" dirty="0"/>
              <a:t>Proton-proton collision process (background proton)</a:t>
            </a:r>
          </a:p>
          <a:p>
            <a:r>
              <a:rPr lang="en-US" sz="3200" dirty="0">
                <a:solidFill>
                  <a:srgbClr val="FF0000"/>
                </a:solidFill>
              </a:rPr>
              <a:t>Photohadronic process (compact photon background)</a:t>
            </a:r>
            <a:endParaRPr lang="en-MX" sz="3200" dirty="0">
              <a:solidFill>
                <a:srgbClr val="FF0000"/>
              </a:solidFill>
            </a:endParaRPr>
          </a:p>
        </p:txBody>
      </p:sp>
      <p:sp>
        <p:nvSpPr>
          <p:cNvPr id="4" name="TextBox 3">
            <a:extLst>
              <a:ext uri="{FF2B5EF4-FFF2-40B4-BE49-F238E27FC236}">
                <a16:creationId xmlns:a16="http://schemas.microsoft.com/office/drawing/2014/main" id="{1716A92B-20DA-A9E2-50B0-B61D5D3F8F7C}"/>
              </a:ext>
            </a:extLst>
          </p:cNvPr>
          <p:cNvSpPr txBox="1"/>
          <p:nvPr/>
        </p:nvSpPr>
        <p:spPr>
          <a:xfrm>
            <a:off x="305789" y="96475"/>
            <a:ext cx="10515600" cy="1938992"/>
          </a:xfrm>
          <a:prstGeom prst="rect">
            <a:avLst/>
          </a:prstGeom>
          <a:noFill/>
        </p:spPr>
        <p:txBody>
          <a:bodyPr wrap="square">
            <a:spAutoFit/>
          </a:bodyPr>
          <a:lstStyle/>
          <a:p>
            <a:r>
              <a:rPr lang="en-MX" sz="4000" b="1" dirty="0">
                <a:solidFill>
                  <a:schemeClr val="accent2">
                    <a:lumMod val="75000"/>
                  </a:schemeClr>
                </a:solidFill>
              </a:rPr>
              <a:t>What are the most used models to explein these VHE gamma-ray events ?</a:t>
            </a:r>
            <a:br>
              <a:rPr lang="en-MX" sz="4000" b="1" dirty="0">
                <a:solidFill>
                  <a:schemeClr val="accent2">
                    <a:lumMod val="75000"/>
                  </a:schemeClr>
                </a:solidFill>
              </a:rPr>
            </a:br>
            <a:endParaRPr lang="en-MX" sz="4000" b="1" dirty="0">
              <a:solidFill>
                <a:schemeClr val="accent2">
                  <a:lumMod val="75000"/>
                </a:schemeClr>
              </a:solidFill>
            </a:endParaRPr>
          </a:p>
        </p:txBody>
      </p:sp>
    </p:spTree>
    <p:extLst>
      <p:ext uri="{BB962C8B-B14F-4D97-AF65-F5344CB8AC3E}">
        <p14:creationId xmlns:p14="http://schemas.microsoft.com/office/powerpoint/2010/main" val="233391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244" y="23751"/>
            <a:ext cx="10050444"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Photohadronic Model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Sahu</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et al.)</a:t>
            </a:r>
          </a:p>
        </p:txBody>
      </p:sp>
      <p:sp>
        <p:nvSpPr>
          <p:cNvPr id="2" name="Slide Number Placeholder 1"/>
          <p:cNvSpPr>
            <a:spLocks noGrp="1"/>
          </p:cNvSpPr>
          <p:nvPr>
            <p:ph type="sldNum" sz="quarter" idx="12"/>
          </p:nvPr>
        </p:nvSpPr>
        <p:spPr/>
        <p:txBody>
          <a:bodyPr/>
          <a:lstStyle/>
          <a:p>
            <a:fld id="{B53D7237-8689-7949-8D1D-DA72C1BD3258}" type="slidenum">
              <a:rPr lang="en-US" smtClean="0"/>
              <a:t>11</a:t>
            </a:fld>
            <a:endParaRPr lang="en-US" dirty="0"/>
          </a:p>
        </p:txBody>
      </p:sp>
      <p:pic>
        <p:nvPicPr>
          <p:cNvPr id="5" name="Picture 4">
            <a:extLst>
              <a:ext uri="{FF2B5EF4-FFF2-40B4-BE49-F238E27FC236}">
                <a16:creationId xmlns:a16="http://schemas.microsoft.com/office/drawing/2014/main" id="{8CE3BA64-B4CF-004C-A358-36C94C849D62}"/>
              </a:ext>
            </a:extLst>
          </p:cNvPr>
          <p:cNvPicPr>
            <a:picLocks noChangeAspect="1"/>
          </p:cNvPicPr>
          <p:nvPr/>
        </p:nvPicPr>
        <p:blipFill>
          <a:blip r:embed="rId2">
            <a:lum/>
            <a:alphaModFix/>
          </a:blip>
          <a:srcRect/>
          <a:stretch>
            <a:fillRect/>
          </a:stretch>
        </p:blipFill>
        <p:spPr>
          <a:xfrm>
            <a:off x="0" y="923330"/>
            <a:ext cx="4824919" cy="5934670"/>
          </a:xfrm>
          <a:prstGeom prst="rect">
            <a:avLst/>
          </a:prstGeom>
          <a:noFill/>
          <a:ln>
            <a:noFill/>
          </a:ln>
        </p:spPr>
      </p:pic>
      <p:sp>
        <p:nvSpPr>
          <p:cNvPr id="6" name="Rectangle 5">
            <a:extLst>
              <a:ext uri="{FF2B5EF4-FFF2-40B4-BE49-F238E27FC236}">
                <a16:creationId xmlns:a16="http://schemas.microsoft.com/office/drawing/2014/main" id="{7DBE4635-F4C4-7549-9A38-82F3C3B811F0}"/>
              </a:ext>
            </a:extLst>
          </p:cNvPr>
          <p:cNvSpPr/>
          <p:nvPr/>
        </p:nvSpPr>
        <p:spPr>
          <a:xfrm>
            <a:off x="5257800" y="2795349"/>
            <a:ext cx="6096000" cy="4062651"/>
          </a:xfrm>
          <a:prstGeom prst="rect">
            <a:avLst/>
          </a:prstGeom>
        </p:spPr>
        <p:txBody>
          <a:bodyPr>
            <a:spAutoFit/>
          </a:bodyPr>
          <a:lstStyle/>
          <a:p>
            <a:pPr algn="just"/>
            <a:r>
              <a:rPr lang="en-US" sz="4000" b="1" dirty="0">
                <a:solidFill>
                  <a:srgbClr val="FF0000"/>
                </a:solidFill>
                <a:latin typeface="Cambria Math" panose="02040503050406030204" pitchFamily="18" charset="0"/>
                <a:ea typeface="Cambria Math" panose="02040503050406030204" pitchFamily="18" charset="0"/>
              </a:rPr>
              <a:t>The Fermi accelerated high energy protons interact with the background photons in the jet environment to produce △-Resonance.</a:t>
            </a:r>
          </a:p>
          <a:p>
            <a:endParaRPr lang="en-US" b="1" dirty="0">
              <a:solidFill>
                <a:srgbClr val="FF0000"/>
              </a:solidFill>
            </a:endParaRPr>
          </a:p>
        </p:txBody>
      </p:sp>
      <p:sp>
        <p:nvSpPr>
          <p:cNvPr id="4" name="TextBox 3">
            <a:extLst>
              <a:ext uri="{FF2B5EF4-FFF2-40B4-BE49-F238E27FC236}">
                <a16:creationId xmlns:a16="http://schemas.microsoft.com/office/drawing/2014/main" id="{353DB7E3-89F1-C64B-993D-13D319998253}"/>
              </a:ext>
            </a:extLst>
          </p:cNvPr>
          <p:cNvSpPr txBox="1"/>
          <p:nvPr/>
        </p:nvSpPr>
        <p:spPr>
          <a:xfrm>
            <a:off x="5100145" y="1079095"/>
            <a:ext cx="6779172" cy="1569660"/>
          </a:xfrm>
          <a:prstGeom prst="rect">
            <a:avLst/>
          </a:prstGeom>
          <a:noFill/>
        </p:spPr>
        <p:txBody>
          <a:bodyPr wrap="square" rtlCol="0">
            <a:spAutoFit/>
          </a:bodyPr>
          <a:lstStyle/>
          <a:p>
            <a:r>
              <a:rPr lang="en-US" sz="3200" i="1" dirty="0">
                <a:solidFill>
                  <a:srgbClr val="0070C0"/>
                </a:solidFill>
              </a:rPr>
              <a:t>We have developed a photohadronic model which can explain the </a:t>
            </a:r>
            <a:r>
              <a:rPr lang="en-US" sz="3200" i="1" dirty="0">
                <a:solidFill>
                  <a:srgbClr val="C00000"/>
                </a:solidFill>
                <a:highlight>
                  <a:srgbClr val="FFFF00"/>
                </a:highlight>
              </a:rPr>
              <a:t>multi-</a:t>
            </a:r>
            <a:r>
              <a:rPr lang="en-US" sz="3200" i="1" dirty="0" err="1">
                <a:solidFill>
                  <a:srgbClr val="C00000"/>
                </a:solidFill>
                <a:highlight>
                  <a:srgbClr val="FFFF00"/>
                </a:highlight>
              </a:rPr>
              <a:t>TeV</a:t>
            </a:r>
            <a:r>
              <a:rPr lang="en-US" sz="3200" i="1" dirty="0">
                <a:solidFill>
                  <a:srgbClr val="C00000"/>
                </a:solidFill>
                <a:highlight>
                  <a:srgbClr val="FFFF00"/>
                </a:highlight>
              </a:rPr>
              <a:t> flaring from high energy blazars</a:t>
            </a:r>
          </a:p>
        </p:txBody>
      </p:sp>
    </p:spTree>
    <p:extLst>
      <p:ext uri="{BB962C8B-B14F-4D97-AF65-F5344CB8AC3E}">
        <p14:creationId xmlns:p14="http://schemas.microsoft.com/office/powerpoint/2010/main" val="2060670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180C-CCB5-E944-885B-7B2198A3D0D0}"/>
              </a:ext>
            </a:extLst>
          </p:cNvPr>
          <p:cNvSpPr>
            <a:spLocks noGrp="1"/>
          </p:cNvSpPr>
          <p:nvPr>
            <p:ph type="title"/>
          </p:nvPr>
        </p:nvSpPr>
        <p:spPr>
          <a:xfrm>
            <a:off x="-1" y="69011"/>
            <a:ext cx="8075221" cy="586596"/>
          </a:xfrm>
        </p:spPr>
        <p:txBody>
          <a:bodyPr>
            <a:noAutofit/>
          </a:bodyPr>
          <a:lstStyle/>
          <a:p>
            <a:r>
              <a:rPr lang="en-MX" sz="3200" b="1" dirty="0">
                <a:solidFill>
                  <a:srgbClr val="FF0000"/>
                </a:solidFill>
              </a:rPr>
              <a:t>Jet structure during flaring (Originally for HBLs)</a:t>
            </a:r>
          </a:p>
        </p:txBody>
      </p:sp>
      <p:pic>
        <p:nvPicPr>
          <p:cNvPr id="4" name="Picture 3">
            <a:extLst>
              <a:ext uri="{FF2B5EF4-FFF2-40B4-BE49-F238E27FC236}">
                <a16:creationId xmlns:a16="http://schemas.microsoft.com/office/drawing/2014/main" id="{365E2830-2A0E-444B-99D3-5B23EDB3A013}"/>
              </a:ext>
            </a:extLst>
          </p:cNvPr>
          <p:cNvPicPr>
            <a:picLocks noChangeAspect="1"/>
          </p:cNvPicPr>
          <p:nvPr/>
        </p:nvPicPr>
        <p:blipFill>
          <a:blip r:embed="rId2"/>
          <a:stretch>
            <a:fillRect/>
          </a:stretch>
        </p:blipFill>
        <p:spPr>
          <a:xfrm rot="5400000">
            <a:off x="6617639" y="-634920"/>
            <a:ext cx="5700742" cy="6185884"/>
          </a:xfrm>
          <a:prstGeom prst="rect">
            <a:avLst/>
          </a:prstGeom>
        </p:spPr>
      </p:pic>
      <p:graphicFrame>
        <p:nvGraphicFramePr>
          <p:cNvPr id="5" name="Objeto 1">
            <a:extLst>
              <a:ext uri="{FF2B5EF4-FFF2-40B4-BE49-F238E27FC236}">
                <a16:creationId xmlns:a16="http://schemas.microsoft.com/office/drawing/2014/main" id="{17D01EF2-571B-0049-91B7-83871750D477}"/>
              </a:ext>
            </a:extLst>
          </p:cNvPr>
          <p:cNvGraphicFramePr>
            <a:graphicFrameLocks noChangeAspect="1"/>
          </p:cNvGraphicFramePr>
          <p:nvPr/>
        </p:nvGraphicFramePr>
        <p:xfrm>
          <a:off x="63743" y="1524414"/>
          <a:ext cx="6032257" cy="1121083"/>
        </p:xfrm>
        <a:graphic>
          <a:graphicData uri="http://schemas.openxmlformats.org/presentationml/2006/ole">
            <mc:AlternateContent xmlns:mc="http://schemas.openxmlformats.org/markup-compatibility/2006">
              <mc:Choice xmlns:v="urn:schemas-microsoft-com:vml" Requires="v">
                <p:oleObj name="EcuaciÛn" r:id="rId3" imgW="1689100" imgH="355600" progId="Equation.3">
                  <p:embed/>
                </p:oleObj>
              </mc:Choice>
              <mc:Fallback>
                <p:oleObj name="EcuaciÛn" r:id="rId3" imgW="1689100" imgH="355600" progId="Equation.3">
                  <p:embed/>
                  <p:pic>
                    <p:nvPicPr>
                      <p:cNvPr id="5" name="Objeto 1">
                        <a:extLst>
                          <a:ext uri="{FF2B5EF4-FFF2-40B4-BE49-F238E27FC236}">
                            <a16:creationId xmlns:a16="http://schemas.microsoft.com/office/drawing/2014/main" id="{17D01EF2-571B-0049-91B7-83871750D477}"/>
                          </a:ext>
                        </a:extLst>
                      </p:cNvPr>
                      <p:cNvPicPr/>
                      <p:nvPr/>
                    </p:nvPicPr>
                    <p:blipFill>
                      <a:blip r:embed="rId4"/>
                      <a:stretch>
                        <a:fillRect/>
                      </a:stretch>
                    </p:blipFill>
                    <p:spPr>
                      <a:xfrm>
                        <a:off x="63743" y="1524414"/>
                        <a:ext cx="6032257" cy="1121083"/>
                      </a:xfrm>
                      <a:prstGeom prst="rect">
                        <a:avLst/>
                      </a:prstGeom>
                    </p:spPr>
                  </p:pic>
                </p:oleObj>
              </mc:Fallback>
            </mc:AlternateContent>
          </a:graphicData>
        </a:graphic>
      </p:graphicFrame>
      <p:graphicFrame>
        <p:nvGraphicFramePr>
          <p:cNvPr id="6" name="Objeto 7">
            <a:extLst>
              <a:ext uri="{FF2B5EF4-FFF2-40B4-BE49-F238E27FC236}">
                <a16:creationId xmlns:a16="http://schemas.microsoft.com/office/drawing/2014/main" id="{7AB35936-2346-714B-91F6-B90FEF997935}"/>
              </a:ext>
            </a:extLst>
          </p:cNvPr>
          <p:cNvGraphicFramePr>
            <a:graphicFrameLocks noChangeAspect="1"/>
          </p:cNvGraphicFramePr>
          <p:nvPr>
            <p:extLst>
              <p:ext uri="{D42A27DB-BD31-4B8C-83A1-F6EECF244321}">
                <p14:modId xmlns:p14="http://schemas.microsoft.com/office/powerpoint/2010/main" val="769242188"/>
              </p:ext>
            </p:extLst>
          </p:nvPr>
        </p:nvGraphicFramePr>
        <p:xfrm>
          <a:off x="343780" y="5688190"/>
          <a:ext cx="2625052" cy="883915"/>
        </p:xfrm>
        <a:graphic>
          <a:graphicData uri="http://schemas.openxmlformats.org/presentationml/2006/ole">
            <mc:AlternateContent xmlns:mc="http://schemas.openxmlformats.org/markup-compatibility/2006">
              <mc:Choice xmlns:v="urn:schemas-microsoft-com:vml" Requires="v">
                <p:oleObj name="EcuaciÛn" r:id="rId5" imgW="1028700" imgH="228600" progId="Equation.3">
                  <p:embed/>
                </p:oleObj>
              </mc:Choice>
              <mc:Fallback>
                <p:oleObj name="EcuaciÛn" r:id="rId5" imgW="1028700" imgH="228600" progId="Equation.3">
                  <p:embed/>
                  <p:pic>
                    <p:nvPicPr>
                      <p:cNvPr id="6" name="Objeto 7">
                        <a:extLst>
                          <a:ext uri="{FF2B5EF4-FFF2-40B4-BE49-F238E27FC236}">
                            <a16:creationId xmlns:a16="http://schemas.microsoft.com/office/drawing/2014/main" id="{7AB35936-2346-714B-91F6-B90FEF997935}"/>
                          </a:ext>
                        </a:extLst>
                      </p:cNvPr>
                      <p:cNvPicPr/>
                      <p:nvPr/>
                    </p:nvPicPr>
                    <p:blipFill>
                      <a:blip r:embed="rId6"/>
                      <a:stretch>
                        <a:fillRect/>
                      </a:stretch>
                    </p:blipFill>
                    <p:spPr>
                      <a:xfrm>
                        <a:off x="343780" y="5688190"/>
                        <a:ext cx="2625052" cy="88391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F48E3F1E-D155-254C-8259-BD4E21567A9F}"/>
              </a:ext>
            </a:extLst>
          </p:cNvPr>
          <p:cNvSpPr txBox="1"/>
          <p:nvPr/>
        </p:nvSpPr>
        <p:spPr>
          <a:xfrm>
            <a:off x="0" y="766845"/>
            <a:ext cx="5852823" cy="830997"/>
          </a:xfrm>
          <a:prstGeom prst="rect">
            <a:avLst/>
          </a:prstGeom>
          <a:noFill/>
        </p:spPr>
        <p:txBody>
          <a:bodyPr wrap="square">
            <a:spAutoFit/>
          </a:bodyPr>
          <a:lstStyle/>
          <a:p>
            <a:r>
              <a:rPr lang="es-ES" sz="2400" b="1" dirty="0" err="1">
                <a:solidFill>
                  <a:schemeClr val="accent5"/>
                </a:solidFill>
              </a:rPr>
              <a:t>Photohadronic</a:t>
            </a:r>
            <a:r>
              <a:rPr lang="es-ES" sz="2400" b="1" dirty="0">
                <a:solidFill>
                  <a:schemeClr val="accent5"/>
                </a:solidFill>
              </a:rPr>
              <a:t> </a:t>
            </a:r>
            <a:r>
              <a:rPr lang="es-ES" sz="2400" b="1" dirty="0" err="1">
                <a:solidFill>
                  <a:schemeClr val="accent5"/>
                </a:solidFill>
              </a:rPr>
              <a:t>scenario</a:t>
            </a:r>
            <a:endParaRPr lang="es-ES" sz="2400" b="1" dirty="0">
              <a:solidFill>
                <a:schemeClr val="accent5"/>
              </a:solidFill>
            </a:endParaRPr>
          </a:p>
          <a:p>
            <a:r>
              <a:rPr lang="es-ES" sz="2400" dirty="0">
                <a:solidFill>
                  <a:srgbClr val="FF0000"/>
                </a:solidFill>
              </a:rPr>
              <a:t>To produce </a:t>
            </a:r>
            <a:r>
              <a:rPr lang="es-ES" sz="2400" dirty="0" err="1">
                <a:solidFill>
                  <a:srgbClr val="FF0000"/>
                </a:solidFill>
              </a:rPr>
              <a:t>pions</a:t>
            </a:r>
            <a:r>
              <a:rPr lang="es-ES" sz="2400" dirty="0">
                <a:solidFill>
                  <a:srgbClr val="FF0000"/>
                </a:solidFill>
              </a:rPr>
              <a:t> </a:t>
            </a:r>
            <a:r>
              <a:rPr lang="es-ES" sz="2400" dirty="0" err="1">
                <a:solidFill>
                  <a:srgbClr val="FF0000"/>
                </a:solidFill>
              </a:rPr>
              <a:t>through</a:t>
            </a:r>
            <a:r>
              <a:rPr lang="es-ES" sz="2400" dirty="0">
                <a:solidFill>
                  <a:srgbClr val="FF0000"/>
                </a:solidFill>
              </a:rPr>
              <a:t> </a:t>
            </a:r>
            <a:r>
              <a:rPr lang="es-ES" sz="2400" dirty="0" err="1">
                <a:solidFill>
                  <a:srgbClr val="FF0000"/>
                </a:solidFill>
              </a:rPr>
              <a:t>Δ-resonance</a:t>
            </a:r>
            <a:endParaRPr lang="es-ES" sz="2400" dirty="0">
              <a:solidFill>
                <a:srgbClr val="FF0000"/>
              </a:solidFill>
            </a:endParaRPr>
          </a:p>
        </p:txBody>
      </p:sp>
      <p:sp>
        <p:nvSpPr>
          <p:cNvPr id="9" name="TextBox 8">
            <a:extLst>
              <a:ext uri="{FF2B5EF4-FFF2-40B4-BE49-F238E27FC236}">
                <a16:creationId xmlns:a16="http://schemas.microsoft.com/office/drawing/2014/main" id="{8AAD2A9C-61AB-AE49-ADC1-63D185D17E62}"/>
              </a:ext>
            </a:extLst>
          </p:cNvPr>
          <p:cNvSpPr txBox="1"/>
          <p:nvPr/>
        </p:nvSpPr>
        <p:spPr>
          <a:xfrm>
            <a:off x="154458" y="4777652"/>
            <a:ext cx="5941542" cy="646331"/>
          </a:xfrm>
          <a:prstGeom prst="rect">
            <a:avLst/>
          </a:prstGeom>
          <a:noFill/>
        </p:spPr>
        <p:txBody>
          <a:bodyPr wrap="square">
            <a:spAutoFit/>
          </a:bodyPr>
          <a:lstStyle/>
          <a:p>
            <a:r>
              <a:rPr lang="es-ES" sz="1800" dirty="0">
                <a:solidFill>
                  <a:srgbClr val="1C1C10"/>
                </a:solidFill>
              </a:rPr>
              <a:t>In </a:t>
            </a:r>
            <a:r>
              <a:rPr lang="es-ES" sz="1800" dirty="0" err="1">
                <a:solidFill>
                  <a:srgbClr val="1C1C10"/>
                </a:solidFill>
              </a:rPr>
              <a:t>comoving</a:t>
            </a:r>
            <a:r>
              <a:rPr lang="es-ES" sz="1800" dirty="0">
                <a:solidFill>
                  <a:srgbClr val="1C1C10"/>
                </a:solidFill>
              </a:rPr>
              <a:t> </a:t>
            </a:r>
            <a:r>
              <a:rPr lang="es-ES" sz="1800" dirty="0" err="1">
                <a:solidFill>
                  <a:srgbClr val="1C1C10"/>
                </a:solidFill>
              </a:rPr>
              <a:t>frame</a:t>
            </a:r>
            <a:r>
              <a:rPr lang="es-ES" sz="1800" dirty="0">
                <a:solidFill>
                  <a:srgbClr val="1C1C10"/>
                </a:solidFill>
              </a:rPr>
              <a:t> </a:t>
            </a:r>
            <a:r>
              <a:rPr lang="es-ES" sz="1800" dirty="0" err="1">
                <a:solidFill>
                  <a:srgbClr val="1C1C10"/>
                </a:solidFill>
              </a:rPr>
              <a:t>each</a:t>
            </a:r>
            <a:r>
              <a:rPr lang="es-ES" sz="1800" dirty="0">
                <a:solidFill>
                  <a:srgbClr val="1C1C10"/>
                </a:solidFill>
              </a:rPr>
              <a:t> π </a:t>
            </a:r>
            <a:r>
              <a:rPr lang="es-ES" sz="1800" dirty="0" err="1">
                <a:solidFill>
                  <a:srgbClr val="1C1C10"/>
                </a:solidFill>
              </a:rPr>
              <a:t>carries</a:t>
            </a:r>
            <a:r>
              <a:rPr lang="es-ES" sz="1800" dirty="0">
                <a:solidFill>
                  <a:srgbClr val="1C1C10"/>
                </a:solidFill>
              </a:rPr>
              <a:t> ~0.2 (20%) of </a:t>
            </a:r>
            <a:r>
              <a:rPr lang="es-ES" sz="1800" dirty="0" err="1">
                <a:solidFill>
                  <a:srgbClr val="1C1C10"/>
                </a:solidFill>
              </a:rPr>
              <a:t>the</a:t>
            </a:r>
            <a:r>
              <a:rPr lang="es-ES" sz="1800" dirty="0">
                <a:solidFill>
                  <a:srgbClr val="1C1C10"/>
                </a:solidFill>
              </a:rPr>
              <a:t> </a:t>
            </a:r>
            <a:r>
              <a:rPr lang="es-ES" sz="1800" dirty="0" err="1">
                <a:solidFill>
                  <a:srgbClr val="1C1C10"/>
                </a:solidFill>
              </a:rPr>
              <a:t>proton</a:t>
            </a:r>
            <a:r>
              <a:rPr lang="es-ES" sz="1800" dirty="0">
                <a:solidFill>
                  <a:srgbClr val="1C1C10"/>
                </a:solidFill>
              </a:rPr>
              <a:t> </a:t>
            </a:r>
            <a:r>
              <a:rPr lang="es-ES" sz="1800" dirty="0" err="1">
                <a:solidFill>
                  <a:srgbClr val="1C1C10"/>
                </a:solidFill>
              </a:rPr>
              <a:t>energy</a:t>
            </a:r>
            <a:r>
              <a:rPr lang="es-ES" sz="1800" dirty="0">
                <a:solidFill>
                  <a:srgbClr val="1C1C10"/>
                </a:solidFill>
              </a:rPr>
              <a:t>.</a:t>
            </a:r>
          </a:p>
        </p:txBody>
      </p:sp>
      <p:pic>
        <p:nvPicPr>
          <p:cNvPr id="11" name="Picture 10" descr="Text, letter&#10;&#10;Description automatically generated">
            <a:extLst>
              <a:ext uri="{FF2B5EF4-FFF2-40B4-BE49-F238E27FC236}">
                <a16:creationId xmlns:a16="http://schemas.microsoft.com/office/drawing/2014/main" id="{D9834408-B38F-1544-B89B-55936F518024}"/>
              </a:ext>
            </a:extLst>
          </p:cNvPr>
          <p:cNvPicPr>
            <a:picLocks noChangeAspect="1"/>
          </p:cNvPicPr>
          <p:nvPr/>
        </p:nvPicPr>
        <p:blipFill>
          <a:blip r:embed="rId7"/>
          <a:stretch>
            <a:fillRect/>
          </a:stretch>
        </p:blipFill>
        <p:spPr>
          <a:xfrm>
            <a:off x="4090281" y="2876989"/>
            <a:ext cx="3479800" cy="1270000"/>
          </a:xfrm>
          <a:prstGeom prst="rect">
            <a:avLst/>
          </a:prstGeom>
        </p:spPr>
      </p:pic>
      <p:sp>
        <p:nvSpPr>
          <p:cNvPr id="12" name="TextBox 11">
            <a:extLst>
              <a:ext uri="{FF2B5EF4-FFF2-40B4-BE49-F238E27FC236}">
                <a16:creationId xmlns:a16="http://schemas.microsoft.com/office/drawing/2014/main" id="{3A42C9DB-08AA-524A-A860-626153EBF1E1}"/>
              </a:ext>
            </a:extLst>
          </p:cNvPr>
          <p:cNvSpPr txBox="1"/>
          <p:nvPr/>
        </p:nvSpPr>
        <p:spPr>
          <a:xfrm>
            <a:off x="4369349" y="2612782"/>
            <a:ext cx="3715265" cy="369332"/>
          </a:xfrm>
          <a:prstGeom prst="rect">
            <a:avLst/>
          </a:prstGeom>
          <a:noFill/>
        </p:spPr>
        <p:txBody>
          <a:bodyPr wrap="square" rtlCol="0">
            <a:spAutoFit/>
          </a:bodyPr>
          <a:lstStyle/>
          <a:p>
            <a:r>
              <a:rPr lang="en-MX" b="1" dirty="0">
                <a:highlight>
                  <a:srgbClr val="FFFF00"/>
                </a:highlight>
              </a:rPr>
              <a:t>What we assume </a:t>
            </a:r>
            <a:r>
              <a:rPr lang="en-MX" dirty="0">
                <a:highlight>
                  <a:srgbClr val="FFFF00"/>
                </a:highlight>
              </a:rPr>
              <a:t>……</a:t>
            </a:r>
          </a:p>
        </p:txBody>
      </p:sp>
      <p:pic>
        <p:nvPicPr>
          <p:cNvPr id="14" name="Picture 13" descr="A picture containing text&#10;&#10;Description automatically generated">
            <a:extLst>
              <a:ext uri="{FF2B5EF4-FFF2-40B4-BE49-F238E27FC236}">
                <a16:creationId xmlns:a16="http://schemas.microsoft.com/office/drawing/2014/main" id="{4FB9A624-36AB-3042-8DA1-D7276892395F}"/>
              </a:ext>
            </a:extLst>
          </p:cNvPr>
          <p:cNvPicPr>
            <a:picLocks noChangeAspect="1"/>
          </p:cNvPicPr>
          <p:nvPr/>
        </p:nvPicPr>
        <p:blipFill>
          <a:blip r:embed="rId8"/>
          <a:stretch>
            <a:fillRect/>
          </a:stretch>
        </p:blipFill>
        <p:spPr>
          <a:xfrm>
            <a:off x="63743" y="2851150"/>
            <a:ext cx="3569045" cy="1155700"/>
          </a:xfrm>
          <a:prstGeom prst="rect">
            <a:avLst/>
          </a:prstGeom>
        </p:spPr>
      </p:pic>
      <p:sp>
        <p:nvSpPr>
          <p:cNvPr id="15" name="TextBox 14">
            <a:extLst>
              <a:ext uri="{FF2B5EF4-FFF2-40B4-BE49-F238E27FC236}">
                <a16:creationId xmlns:a16="http://schemas.microsoft.com/office/drawing/2014/main" id="{C3C2E337-1DAA-E241-9E4A-166F5EBDA202}"/>
              </a:ext>
            </a:extLst>
          </p:cNvPr>
          <p:cNvSpPr txBox="1"/>
          <p:nvPr/>
        </p:nvSpPr>
        <p:spPr>
          <a:xfrm>
            <a:off x="1161535" y="4146989"/>
            <a:ext cx="5997146" cy="646331"/>
          </a:xfrm>
          <a:prstGeom prst="rect">
            <a:avLst/>
          </a:prstGeom>
          <a:noFill/>
        </p:spPr>
        <p:txBody>
          <a:bodyPr wrap="square" rtlCol="0">
            <a:spAutoFit/>
          </a:bodyPr>
          <a:lstStyle/>
          <a:p>
            <a:r>
              <a:rPr lang="en-MX" dirty="0">
                <a:highlight>
                  <a:srgbClr val="FFFF00"/>
                </a:highlight>
              </a:rPr>
              <a:t>Photon density in the inner region &gt;&gt; outer region during a flaring.</a:t>
            </a:r>
          </a:p>
        </p:txBody>
      </p:sp>
      <p:pic>
        <p:nvPicPr>
          <p:cNvPr id="16" name="Picture 15">
            <a:extLst>
              <a:ext uri="{FF2B5EF4-FFF2-40B4-BE49-F238E27FC236}">
                <a16:creationId xmlns:a16="http://schemas.microsoft.com/office/drawing/2014/main" id="{A3331F43-5AE2-324C-AA24-97EBE4D38B78}"/>
              </a:ext>
            </a:extLst>
          </p:cNvPr>
          <p:cNvPicPr>
            <a:picLocks noChangeAspect="1"/>
          </p:cNvPicPr>
          <p:nvPr/>
        </p:nvPicPr>
        <p:blipFill>
          <a:blip r:embed="rId9"/>
          <a:stretch>
            <a:fillRect/>
          </a:stretch>
        </p:blipFill>
        <p:spPr>
          <a:xfrm>
            <a:off x="9722949" y="3429000"/>
            <a:ext cx="2314593" cy="3353531"/>
          </a:xfrm>
          <a:prstGeom prst="rect">
            <a:avLst/>
          </a:prstGeom>
        </p:spPr>
      </p:pic>
    </p:spTree>
    <p:extLst>
      <p:ext uri="{BB962C8B-B14F-4D97-AF65-F5344CB8AC3E}">
        <p14:creationId xmlns:p14="http://schemas.microsoft.com/office/powerpoint/2010/main" val="382409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i="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Kinematical</a:t>
            </a:r>
            <a:r>
              <a:rPr lang="es-ES" b="1" i="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i="1" spc="5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Condition</a:t>
            </a:r>
            <a:endParaRPr lang="es-ES" b="1" i="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5" name="Objeto 4"/>
          <p:cNvGraphicFramePr>
            <a:graphicFrameLocks noChangeAspect="1"/>
          </p:cNvGraphicFramePr>
          <p:nvPr/>
        </p:nvGraphicFramePr>
        <p:xfrm>
          <a:off x="532746" y="1612718"/>
          <a:ext cx="6493049" cy="1828800"/>
        </p:xfrm>
        <a:graphic>
          <a:graphicData uri="http://schemas.openxmlformats.org/presentationml/2006/ole">
            <mc:AlternateContent xmlns:mc="http://schemas.openxmlformats.org/markup-compatibility/2006">
              <mc:Choice xmlns:v="urn:schemas-microsoft-com:vml" Requires="v">
                <p:oleObj name="EcuaciÛn" r:id="rId3" imgW="1778000" imgH="520700" progId="Equation.3">
                  <p:embed/>
                </p:oleObj>
              </mc:Choice>
              <mc:Fallback>
                <p:oleObj name="EcuaciÛn" r:id="rId3" imgW="1778000" imgH="520700" progId="Equation.3">
                  <p:embed/>
                  <p:pic>
                    <p:nvPicPr>
                      <p:cNvPr id="5" name="Objeto 4"/>
                      <p:cNvPicPr/>
                      <p:nvPr/>
                    </p:nvPicPr>
                    <p:blipFill>
                      <a:blip r:embed="rId4"/>
                      <a:stretch>
                        <a:fillRect/>
                      </a:stretch>
                    </p:blipFill>
                    <p:spPr>
                      <a:xfrm>
                        <a:off x="532746" y="1612718"/>
                        <a:ext cx="6493049" cy="1828800"/>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6D22F896-40B5-4ADD-8801-0D06FADFA095}" type="slidenum">
              <a:rPr lang="en-US" smtClean="0"/>
              <a:t>13</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532746" y="3732518"/>
                <a:ext cx="7329055" cy="664797"/>
              </a:xfrm>
              <a:prstGeom prst="rect">
                <a:avLst/>
              </a:prstGeom>
              <a:noFill/>
            </p:spPr>
            <p:txBody>
              <a:bodyPr wrap="square" lIns="0" tIns="0" rIns="0" bIns="0" rtlCol="0">
                <a:spAutoFit/>
              </a:bodyPr>
              <a:lstStyle/>
              <a:p>
                <a14:m>
                  <m:oMath xmlns:m="http://schemas.openxmlformats.org/officeDocument/2006/math">
                    <m:sSub>
                      <m:sSubPr>
                        <m:ctrlPr>
                          <a:rPr lang="en-US" sz="4000" i="1" smtClean="0">
                            <a:latin typeface="Cambria Math" panose="02040503050406030204" pitchFamily="18" charset="0"/>
                          </a:rPr>
                        </m:ctrlPr>
                      </m:sSubPr>
                      <m:e>
                        <m:r>
                          <a:rPr lang="es-ES" sz="4000" b="0" i="1" smtClean="0">
                            <a:latin typeface="Cambria Math" charset="0"/>
                          </a:rPr>
                          <m:t>𝐸</m:t>
                        </m:r>
                      </m:e>
                      <m:sub>
                        <m:r>
                          <a:rPr lang="en-US" sz="4000" i="1" smtClean="0">
                            <a:latin typeface="Cambria Math" charset="0"/>
                            <a:ea typeface="Cambria Math" charset="0"/>
                            <a:cs typeface="Cambria Math" charset="0"/>
                          </a:rPr>
                          <m:t>𝛾</m:t>
                        </m:r>
                      </m:sub>
                    </m:sSub>
                    <m:sSub>
                      <m:sSubPr>
                        <m:ctrlPr>
                          <a:rPr lang="en-US" sz="4000" i="1" smtClean="0">
                            <a:latin typeface="Cambria Math" panose="02040503050406030204" pitchFamily="18" charset="0"/>
                          </a:rPr>
                        </m:ctrlPr>
                      </m:sSubPr>
                      <m:e>
                        <m:r>
                          <a:rPr lang="en-US" sz="4000" i="1" smtClean="0">
                            <a:latin typeface="Cambria Math" charset="0"/>
                            <a:ea typeface="Cambria Math" charset="0"/>
                            <a:cs typeface="Cambria Math" charset="0"/>
                          </a:rPr>
                          <m:t>𝜀</m:t>
                        </m:r>
                      </m:e>
                      <m:sub>
                        <m:r>
                          <a:rPr lang="en-US" sz="4000" i="1" smtClean="0">
                            <a:latin typeface="Cambria Math" charset="0"/>
                            <a:ea typeface="Cambria Math" charset="0"/>
                            <a:cs typeface="Cambria Math" charset="0"/>
                          </a:rPr>
                          <m:t>𝛾</m:t>
                        </m:r>
                      </m:sub>
                    </m:sSub>
                  </m:oMath>
                </a14:m>
                <a:r>
                  <a:rPr lang="en-US" sz="4000"/>
                  <a:t>=0.032 </a:t>
                </a:r>
                <a14:m>
                  <m:oMath xmlns:m="http://schemas.openxmlformats.org/officeDocument/2006/math">
                    <m:r>
                      <m:rPr>
                        <m:sty m:val="p"/>
                      </m:rPr>
                      <a:rPr lang="el-GR" sz="4000" i="1" smtClean="0">
                        <a:latin typeface="Cambria Math" charset="0"/>
                        <a:ea typeface="Cambria Math" charset="0"/>
                        <a:cs typeface="Cambria Math" charset="0"/>
                      </a:rPr>
                      <m:t>Γ</m:t>
                    </m:r>
                    <m:r>
                      <a:rPr lang="es-ES" sz="4000" b="0" i="1" smtClean="0">
                        <a:latin typeface="Cambria Math" charset="0"/>
                        <a:ea typeface="Cambria Math" charset="0"/>
                        <a:cs typeface="Cambria Math" charset="0"/>
                      </a:rPr>
                      <m:t> </m:t>
                    </m:r>
                    <m:r>
                      <a:rPr lang="es-ES" sz="4000" b="0" i="1" smtClean="0">
                        <a:latin typeface="Cambria Math" charset="0"/>
                        <a:ea typeface="Cambria Math" charset="0"/>
                        <a:cs typeface="Cambria Math" charset="0"/>
                      </a:rPr>
                      <m:t>𝛿</m:t>
                    </m:r>
                    <m:r>
                      <a:rPr lang="es-ES" sz="4000" b="0" i="1" smtClean="0">
                        <a:latin typeface="Cambria Math" charset="0"/>
                        <a:ea typeface="Cambria Math" charset="0"/>
                        <a:cs typeface="Cambria Math" charset="0"/>
                      </a:rPr>
                      <m:t> </m:t>
                    </m:r>
                    <m:sSup>
                      <m:sSupPr>
                        <m:ctrlPr>
                          <a:rPr lang="es-ES" sz="4000" b="0" i="1" smtClean="0">
                            <a:latin typeface="Cambria Math" panose="02040503050406030204" pitchFamily="18" charset="0"/>
                            <a:ea typeface="Cambria Math" charset="0"/>
                            <a:cs typeface="Cambria Math" charset="0"/>
                          </a:rPr>
                        </m:ctrlPr>
                      </m:sSupPr>
                      <m:e>
                        <m:r>
                          <a:rPr lang="es-ES" sz="4000" b="0" i="1" smtClean="0">
                            <a:latin typeface="Cambria Math" charset="0"/>
                            <a:ea typeface="Cambria Math" charset="0"/>
                            <a:cs typeface="Cambria Math" charset="0"/>
                          </a:rPr>
                          <m:t>(1+</m:t>
                        </m:r>
                        <m:r>
                          <a:rPr lang="es-ES" sz="4000" b="0" i="1" smtClean="0">
                            <a:latin typeface="Cambria Math" charset="0"/>
                            <a:ea typeface="Cambria Math" charset="0"/>
                            <a:cs typeface="Cambria Math" charset="0"/>
                          </a:rPr>
                          <m:t>𝑧</m:t>
                        </m:r>
                        <m:r>
                          <a:rPr lang="es-ES" sz="4000" b="0" i="1" smtClean="0">
                            <a:latin typeface="Cambria Math" charset="0"/>
                            <a:ea typeface="Cambria Math" charset="0"/>
                            <a:cs typeface="Cambria Math" charset="0"/>
                          </a:rPr>
                          <m:t>)</m:t>
                        </m:r>
                      </m:e>
                      <m:sup>
                        <m:r>
                          <a:rPr lang="es-ES" sz="4000" b="0" i="1" smtClean="0">
                            <a:latin typeface="Cambria Math" charset="0"/>
                            <a:ea typeface="Cambria Math" charset="0"/>
                            <a:cs typeface="Cambria Math" charset="0"/>
                          </a:rPr>
                          <m:t>−2</m:t>
                        </m:r>
                      </m:sup>
                    </m:sSup>
                    <m:r>
                      <a:rPr lang="es-ES" sz="4000" b="0" i="1" smtClean="0">
                        <a:latin typeface="Cambria Math" charset="0"/>
                        <a:ea typeface="Cambria Math" charset="0"/>
                        <a:cs typeface="Cambria Math" charset="0"/>
                      </a:rPr>
                      <m:t> </m:t>
                    </m:r>
                    <m:sSup>
                      <m:sSupPr>
                        <m:ctrlPr>
                          <a:rPr lang="es-ES" sz="4000" b="0" i="1" smtClean="0">
                            <a:latin typeface="Cambria Math" panose="02040503050406030204" pitchFamily="18" charset="0"/>
                            <a:ea typeface="Cambria Math" charset="0"/>
                            <a:cs typeface="Cambria Math" charset="0"/>
                          </a:rPr>
                        </m:ctrlPr>
                      </m:sSupPr>
                      <m:e>
                        <m:r>
                          <a:rPr lang="es-ES" sz="4000" b="0" i="1" smtClean="0">
                            <a:latin typeface="Cambria Math" charset="0"/>
                            <a:ea typeface="Cambria Math" charset="0"/>
                            <a:cs typeface="Cambria Math" charset="0"/>
                          </a:rPr>
                          <m:t>𝐺𝑒𝑉</m:t>
                        </m:r>
                      </m:e>
                      <m:sup>
                        <m:r>
                          <a:rPr lang="es-ES" sz="4000" b="0" i="1" smtClean="0">
                            <a:latin typeface="Cambria Math" charset="0"/>
                            <a:ea typeface="Cambria Math" charset="0"/>
                            <a:cs typeface="Cambria Math" charset="0"/>
                          </a:rPr>
                          <m:t>2</m:t>
                        </m:r>
                      </m:sup>
                    </m:sSup>
                  </m:oMath>
                </a14:m>
                <a:r>
                  <a:rPr lang="en-US"/>
                  <a:t> </a:t>
                </a:r>
              </a:p>
            </p:txBody>
          </p:sp>
        </mc:Choice>
        <mc:Fallback xmlns="">
          <p:sp>
            <p:nvSpPr>
              <p:cNvPr id="4" name="TextBox 3"/>
              <p:cNvSpPr txBox="1">
                <a:spLocks noRot="1" noChangeAspect="1" noMove="1" noResize="1" noEditPoints="1" noAdjustHandles="1" noChangeArrowheads="1" noChangeShapeType="1" noTextEdit="1"/>
              </p:cNvSpPr>
              <p:nvPr/>
            </p:nvSpPr>
            <p:spPr>
              <a:xfrm>
                <a:off x="532746" y="3732518"/>
                <a:ext cx="7329055" cy="664797"/>
              </a:xfrm>
              <a:prstGeom prst="rect">
                <a:avLst/>
              </a:prstGeom>
              <a:blipFill rotWithShape="0">
                <a:blip r:embed="rId6"/>
                <a:stretch>
                  <a:fillRect t="-21101" b="-40367"/>
                </a:stretch>
              </a:blipFill>
            </p:spPr>
            <p:txBody>
              <a:bodyPr/>
              <a:lstStyle/>
              <a:p>
                <a:r>
                  <a:rPr lang="en-US">
                    <a:noFill/>
                  </a:rPr>
                  <a:t> </a:t>
                </a:r>
              </a:p>
            </p:txBody>
          </p:sp>
        </mc:Fallback>
      </mc:AlternateContent>
      <p:sp>
        <p:nvSpPr>
          <p:cNvPr id="6" name="Rectangle 5"/>
          <p:cNvSpPr/>
          <p:nvPr/>
        </p:nvSpPr>
        <p:spPr>
          <a:xfrm>
            <a:off x="692728" y="4688316"/>
            <a:ext cx="10661072" cy="1569660"/>
          </a:xfrm>
          <a:prstGeom prst="rect">
            <a:avLst/>
          </a:prstGeom>
        </p:spPr>
        <p:txBody>
          <a:bodyPr wrap="square">
            <a:spAutoFit/>
          </a:bodyPr>
          <a:lstStyle/>
          <a:p>
            <a:pPr marL="571500" indent="-571500">
              <a:buFont typeface="Arial" charset="0"/>
              <a:buChar char="•"/>
            </a:pPr>
            <a:r>
              <a:rPr lang="es-ES" sz="3200" b="1" spc="50" dirty="0" err="1">
                <a:ln w="11430"/>
                <a:solidFill>
                  <a:srgbClr val="FF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Each</a:t>
            </a:r>
            <a:r>
              <a:rPr lang="es-ES" sz="3200" b="1" spc="50" dirty="0">
                <a:ln w="11430"/>
                <a:solidFill>
                  <a:srgbClr val="FF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a:t>
            </a:r>
            <a:r>
              <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π</a:t>
            </a:r>
            <a:r>
              <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a:t>
            </a:r>
            <a:r>
              <a:rPr lang="es-ES" sz="3200" b="1" spc="50" dirty="0" err="1">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carries</a:t>
            </a:r>
            <a:r>
              <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~0.2 </a:t>
            </a:r>
            <a:r>
              <a:rPr lang="es-ES" sz="3200" b="1" spc="50" dirty="0" err="1">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of</a:t>
            </a:r>
            <a:r>
              <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a:t>
            </a:r>
            <a:r>
              <a:rPr lang="es-ES" sz="3200" b="1" spc="50" dirty="0" err="1">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the</a:t>
            </a:r>
            <a:r>
              <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a:t>
            </a:r>
            <a:r>
              <a:rPr lang="es-ES" sz="3200" b="1" spc="50" dirty="0" err="1">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proton</a:t>
            </a:r>
            <a:r>
              <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a:t>
            </a:r>
            <a:r>
              <a:rPr lang="es-ES" sz="3200" b="1" spc="50" dirty="0" err="1">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energy</a:t>
            </a:r>
            <a:endParaRPr lang="es-ES" sz="3200" b="1" spc="50" dirty="0">
              <a:ln w="11430"/>
              <a:solidFill>
                <a:srgbClr val="00206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endParaRPr>
          </a:p>
          <a:p>
            <a:pPr marL="571500" indent="-571500">
              <a:buFont typeface="Arial" charset="0"/>
              <a:buChar char="•"/>
            </a:pP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Each</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rPr>
              <a:t>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ν</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carries</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¼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of</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pion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energy</a:t>
            </a:r>
            <a:endPar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endParaRPr>
          </a:p>
          <a:p>
            <a:pPr marL="571500" indent="-571500">
              <a:buFont typeface="Arial" charset="0"/>
              <a:buChar char="•"/>
            </a:pP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Each</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γ</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carries</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½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of</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 pion </a:t>
            </a:r>
            <a:r>
              <a:rPr lang="es-ES" sz="3200" b="1" spc="50" dirty="0" err="1">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energy</a:t>
            </a:r>
            <a:r>
              <a:rPr lang="es-ES" sz="3200" b="1" spc="50" dirty="0">
                <a:ln w="11430"/>
                <a:solidFill>
                  <a:srgbClr val="C00000"/>
                </a:solidFill>
                <a:effectLst>
                  <a:outerShdw blurRad="76200" dist="50800" dir="5400000" algn="tl" rotWithShape="0">
                    <a:srgbClr val="000000">
                      <a:alpha val="65000"/>
                    </a:srgbClr>
                  </a:outerShdw>
                </a:effectLst>
                <a:latin typeface="Cambria Math" panose="02040503050406030204" pitchFamily="18" charset="0"/>
                <a:ea typeface="Cambria Math" panose="02040503050406030204" pitchFamily="18" charset="0"/>
                <a:cs typeface="Lucida Grande"/>
              </a:rPr>
              <a:t>.</a:t>
            </a:r>
            <a:endParaRPr lang="en-US" sz="3200" dirty="0">
              <a:solidFill>
                <a:srgbClr val="C0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91822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56968" y="214420"/>
            <a:ext cx="3366977" cy="2031325"/>
          </a:xfrm>
          <a:prstGeom prst="rect">
            <a:avLst/>
          </a:prstGeom>
        </p:spPr>
        <p:txBody>
          <a:bodyPr wrap="square">
            <a:spAutoFit/>
          </a:bodyPr>
          <a:lstStyle/>
          <a:p>
            <a:endParaRPr lang="en-US" b="1" dirty="0"/>
          </a:p>
          <a:p>
            <a:endParaRPr lang="en-US" b="1" dirty="0"/>
          </a:p>
          <a:p>
            <a:endParaRPr lang="en-US" b="1" dirty="0"/>
          </a:p>
          <a:p>
            <a:r>
              <a:rPr lang="en-US" b="1" dirty="0" err="1"/>
              <a:t>Leptonic</a:t>
            </a:r>
            <a:r>
              <a:rPr lang="en-US" b="1" dirty="0"/>
              <a:t> Model:</a:t>
            </a:r>
          </a:p>
          <a:p>
            <a:endParaRPr lang="en-US" b="1" dirty="0">
              <a:solidFill>
                <a:srgbClr val="FF0000"/>
              </a:solidFill>
            </a:endParaRPr>
          </a:p>
          <a:p>
            <a:endParaRPr lang="en-US" b="1"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B53D7237-8689-7949-8D1D-DA72C1BD3258}" type="slidenum">
              <a:rPr lang="en-US" smtClean="0"/>
              <a:t>14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5362" y="-1354075"/>
            <a:ext cx="6139877" cy="8610600"/>
          </a:xfrm>
          <a:prstGeom prst="rect">
            <a:avLst/>
          </a:prstGeom>
        </p:spPr>
      </p:pic>
      <p:pic>
        <p:nvPicPr>
          <p:cNvPr id="6" name="Picture 5">
            <a:extLst>
              <a:ext uri="{FF2B5EF4-FFF2-40B4-BE49-F238E27FC236}">
                <a16:creationId xmlns:a16="http://schemas.microsoft.com/office/drawing/2014/main" id="{1CAA11B6-CEFA-F44B-9362-0C17F5708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813" y="3429000"/>
            <a:ext cx="4426499" cy="3257549"/>
          </a:xfrm>
          <a:prstGeom prst="rect">
            <a:avLst/>
          </a:prstGeom>
        </p:spPr>
      </p:pic>
    </p:spTree>
    <p:extLst>
      <p:ext uri="{BB962C8B-B14F-4D97-AF65-F5344CB8AC3E}">
        <p14:creationId xmlns:p14="http://schemas.microsoft.com/office/powerpoint/2010/main" val="89161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08316" y="0"/>
            <a:ext cx="9144000" cy="5109091"/>
          </a:xfrm>
          <a:prstGeom prst="rect">
            <a:avLst/>
          </a:prstGeom>
          <a:noFill/>
        </p:spPr>
        <p:txBody>
          <a:bodyPr wrap="square" rtlCol="0">
            <a:spAutoFit/>
          </a:bodyPr>
          <a:lstStyle/>
          <a:p>
            <a:r>
              <a:rPr lang="es-ES" sz="2800" dirty="0">
                <a:solidFill>
                  <a:schemeClr val="accent1"/>
                </a:solidFill>
              </a:rPr>
              <a:t>The </a:t>
            </a:r>
            <a:r>
              <a:rPr lang="es-ES" sz="2800" dirty="0" err="1">
                <a:solidFill>
                  <a:schemeClr val="accent1"/>
                </a:solidFill>
              </a:rPr>
              <a:t>γ-ray</a:t>
            </a:r>
            <a:r>
              <a:rPr lang="es-ES" sz="2800" dirty="0">
                <a:solidFill>
                  <a:schemeClr val="accent1"/>
                </a:solidFill>
              </a:rPr>
              <a:t> flux </a:t>
            </a:r>
            <a:r>
              <a:rPr lang="es-ES" sz="2800" dirty="0" err="1">
                <a:solidFill>
                  <a:schemeClr val="accent1"/>
                </a:solidFill>
              </a:rPr>
              <a:t>due</a:t>
            </a:r>
            <a:r>
              <a:rPr lang="es-ES" sz="2800" dirty="0">
                <a:solidFill>
                  <a:schemeClr val="accent1"/>
                </a:solidFill>
              </a:rPr>
              <a:t> </a:t>
            </a:r>
            <a:r>
              <a:rPr lang="es-ES" sz="2800" dirty="0" err="1">
                <a:solidFill>
                  <a:schemeClr val="accent1"/>
                </a:solidFill>
              </a:rPr>
              <a:t>to</a:t>
            </a:r>
            <a:r>
              <a:rPr lang="es-ES" sz="2800" dirty="0">
                <a:solidFill>
                  <a:schemeClr val="accent1"/>
                </a:solidFill>
              </a:rPr>
              <a:t> pion </a:t>
            </a:r>
            <a:r>
              <a:rPr lang="es-ES" sz="2800" dirty="0" err="1">
                <a:solidFill>
                  <a:schemeClr val="accent1"/>
                </a:solidFill>
              </a:rPr>
              <a:t>decay</a:t>
            </a:r>
            <a:r>
              <a:rPr lang="es-ES" sz="2800" dirty="0">
                <a:solidFill>
                  <a:schemeClr val="accent1"/>
                </a:solidFill>
              </a:rPr>
              <a:t> </a:t>
            </a:r>
            <a:r>
              <a:rPr lang="es-ES" sz="2800" dirty="0" err="1">
                <a:solidFill>
                  <a:schemeClr val="accent1"/>
                </a:solidFill>
              </a:rPr>
              <a:t>will</a:t>
            </a:r>
            <a:r>
              <a:rPr lang="es-ES" sz="2800" dirty="0">
                <a:solidFill>
                  <a:schemeClr val="accent1"/>
                </a:solidFill>
              </a:rPr>
              <a:t> be</a:t>
            </a:r>
          </a:p>
          <a:p>
            <a:endParaRPr lang="es-ES" dirty="0">
              <a:solidFill>
                <a:schemeClr val="accent1"/>
              </a:solidFill>
            </a:endParaRPr>
          </a:p>
          <a:p>
            <a:endParaRPr lang="es-ES" dirty="0"/>
          </a:p>
          <a:p>
            <a:endParaRPr lang="es-ES" dirty="0"/>
          </a:p>
          <a:p>
            <a:endParaRPr lang="es-ES" dirty="0"/>
          </a:p>
          <a:p>
            <a:endParaRPr lang="es-ES" dirty="0"/>
          </a:p>
          <a:p>
            <a:r>
              <a:rPr lang="es-ES" sz="2800" b="1" dirty="0" err="1">
                <a:solidFill>
                  <a:srgbClr val="FF0000"/>
                </a:solidFill>
              </a:rPr>
              <a:t>Finally</a:t>
            </a:r>
            <a:endParaRPr lang="es-ES" sz="2800" b="1" dirty="0">
              <a:solidFill>
                <a:srgbClr val="FF0000"/>
              </a:solidFill>
            </a:endParaRPr>
          </a:p>
          <a:p>
            <a:r>
              <a:rPr lang="es-ES" sz="3600" dirty="0"/>
              <a:t>            </a:t>
            </a:r>
            <a:endParaRPr lang="en-US" sz="3600" dirty="0"/>
          </a:p>
          <a:p>
            <a:endParaRPr lang="es-ES" sz="2400" dirty="0">
              <a:solidFill>
                <a:srgbClr val="0000FF"/>
              </a:solidFill>
            </a:endParaRPr>
          </a:p>
          <a:p>
            <a:endParaRPr lang="es-ES" sz="2400" dirty="0">
              <a:solidFill>
                <a:srgbClr val="0000FF"/>
              </a:solidFill>
            </a:endParaRPr>
          </a:p>
          <a:p>
            <a:r>
              <a:rPr lang="es-ES" sz="2400" dirty="0" err="1">
                <a:solidFill>
                  <a:srgbClr val="0000FF"/>
                </a:solidFill>
              </a:rPr>
              <a:t>TeV</a:t>
            </a:r>
            <a:r>
              <a:rPr lang="es-ES" sz="2400" dirty="0">
                <a:solidFill>
                  <a:srgbClr val="0000FF"/>
                </a:solidFill>
              </a:rPr>
              <a:t> </a:t>
            </a:r>
            <a:r>
              <a:rPr lang="es-ES" sz="2400" dirty="0" err="1">
                <a:solidFill>
                  <a:srgbClr val="0000FF"/>
                </a:solidFill>
              </a:rPr>
              <a:t>photon</a:t>
            </a:r>
            <a:r>
              <a:rPr lang="es-ES" sz="2400" dirty="0">
                <a:solidFill>
                  <a:srgbClr val="0000FF"/>
                </a:solidFill>
              </a:rPr>
              <a:t> and </a:t>
            </a:r>
            <a:r>
              <a:rPr lang="es-ES" sz="2400" dirty="0" err="1">
                <a:solidFill>
                  <a:srgbClr val="0000FF"/>
                </a:solidFill>
              </a:rPr>
              <a:t>the</a:t>
            </a:r>
            <a:r>
              <a:rPr lang="es-ES" sz="2400" dirty="0">
                <a:solidFill>
                  <a:srgbClr val="0000FF"/>
                </a:solidFill>
              </a:rPr>
              <a:t> HE </a:t>
            </a:r>
            <a:r>
              <a:rPr lang="es-ES" sz="2400" dirty="0" err="1">
                <a:solidFill>
                  <a:srgbClr val="0000FF"/>
                </a:solidFill>
              </a:rPr>
              <a:t>protons</a:t>
            </a:r>
            <a:r>
              <a:rPr lang="es-ES" sz="2400" dirty="0">
                <a:solidFill>
                  <a:srgbClr val="0000FF"/>
                </a:solidFill>
              </a:rPr>
              <a:t> are </a:t>
            </a:r>
            <a:r>
              <a:rPr lang="es-ES" sz="2400" dirty="0" err="1">
                <a:solidFill>
                  <a:srgbClr val="0000FF"/>
                </a:solidFill>
              </a:rPr>
              <a:t>related</a:t>
            </a:r>
            <a:r>
              <a:rPr lang="es-ES" sz="2400" dirty="0">
                <a:solidFill>
                  <a:srgbClr val="0000FF"/>
                </a:solidFill>
              </a:rPr>
              <a:t> </a:t>
            </a:r>
            <a:r>
              <a:rPr lang="es-ES" sz="2400" dirty="0" err="1">
                <a:solidFill>
                  <a:srgbClr val="0000FF"/>
                </a:solidFill>
              </a:rPr>
              <a:t>through</a:t>
            </a:r>
            <a:endParaRPr lang="es-ES" sz="2400" dirty="0">
              <a:solidFill>
                <a:srgbClr val="0000FF"/>
              </a:solidFill>
            </a:endParaRPr>
          </a:p>
          <a:p>
            <a:endParaRPr lang="es-ES" sz="2400" dirty="0">
              <a:solidFill>
                <a:srgbClr val="0000FF"/>
              </a:solidFill>
            </a:endParaRPr>
          </a:p>
          <a:p>
            <a:r>
              <a:rPr lang="es-ES" sz="2400" dirty="0">
                <a:solidFill>
                  <a:srgbClr val="FF0000"/>
                </a:solidFill>
              </a:rPr>
              <a:t>                                                                                       Neutrino</a:t>
            </a:r>
          </a:p>
          <a:p>
            <a:r>
              <a:rPr lang="es-ES" sz="2400" dirty="0">
                <a:solidFill>
                  <a:srgbClr val="FF0000"/>
                </a:solidFill>
              </a:rPr>
              <a:t>  </a:t>
            </a:r>
          </a:p>
        </p:txBody>
      </p:sp>
      <p:graphicFrame>
        <p:nvGraphicFramePr>
          <p:cNvPr id="9" name="Objeto 8"/>
          <p:cNvGraphicFramePr>
            <a:graphicFrameLocks noChangeAspect="1"/>
          </p:cNvGraphicFramePr>
          <p:nvPr/>
        </p:nvGraphicFramePr>
        <p:xfrm>
          <a:off x="2199350" y="4067416"/>
          <a:ext cx="3416291" cy="1218874"/>
        </p:xfrm>
        <a:graphic>
          <a:graphicData uri="http://schemas.openxmlformats.org/presentationml/2006/ole">
            <mc:AlternateContent xmlns:mc="http://schemas.openxmlformats.org/markup-compatibility/2006">
              <mc:Choice xmlns:v="urn:schemas-microsoft-com:vml" Requires="v">
                <p:oleObj name="EcuaciÛn" r:id="rId3" imgW="1460500" imgH="469900" progId="Equation.3">
                  <p:embed/>
                </p:oleObj>
              </mc:Choice>
              <mc:Fallback>
                <p:oleObj name="EcuaciÛn" r:id="rId3" imgW="1460500" imgH="469900" progId="Equation.3">
                  <p:embed/>
                  <p:pic>
                    <p:nvPicPr>
                      <p:cNvPr id="9" name="Objeto 8"/>
                      <p:cNvPicPr/>
                      <p:nvPr/>
                    </p:nvPicPr>
                    <p:blipFill>
                      <a:blip r:embed="rId4"/>
                      <a:stretch>
                        <a:fillRect/>
                      </a:stretch>
                    </p:blipFill>
                    <p:spPr>
                      <a:xfrm>
                        <a:off x="2199350" y="4067416"/>
                        <a:ext cx="3416291" cy="1218874"/>
                      </a:xfrm>
                      <a:prstGeom prst="rect">
                        <a:avLst/>
                      </a:prstGeom>
                    </p:spPr>
                  </p:pic>
                </p:oleObj>
              </mc:Fallback>
            </mc:AlternateContent>
          </a:graphicData>
        </a:graphic>
      </p:graphicFrame>
      <p:cxnSp>
        <p:nvCxnSpPr>
          <p:cNvPr id="11" name="Conector recto de flecha 10"/>
          <p:cNvCxnSpPr/>
          <p:nvPr/>
        </p:nvCxnSpPr>
        <p:spPr>
          <a:xfrm>
            <a:off x="3706171" y="4813050"/>
            <a:ext cx="0" cy="789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11"/>
          <p:cNvCxnSpPr/>
          <p:nvPr/>
        </p:nvCxnSpPr>
        <p:spPr>
          <a:xfrm>
            <a:off x="4254660" y="5040656"/>
            <a:ext cx="355775" cy="712257"/>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3261068" y="5454205"/>
            <a:ext cx="1171480" cy="369332"/>
          </a:xfrm>
          <a:prstGeom prst="rect">
            <a:avLst/>
          </a:prstGeom>
          <a:noFill/>
        </p:spPr>
        <p:txBody>
          <a:bodyPr wrap="square" rtlCol="0">
            <a:spAutoFit/>
          </a:bodyPr>
          <a:lstStyle/>
          <a:p>
            <a:r>
              <a:rPr lang="es-ES" dirty="0">
                <a:solidFill>
                  <a:srgbClr val="FF0000"/>
                </a:solidFill>
              </a:rPr>
              <a:t>20%</a:t>
            </a:r>
          </a:p>
        </p:txBody>
      </p:sp>
      <p:sp>
        <p:nvSpPr>
          <p:cNvPr id="14" name="CuadroTexto 13"/>
          <p:cNvSpPr txBox="1"/>
          <p:nvPr/>
        </p:nvSpPr>
        <p:spPr>
          <a:xfrm>
            <a:off x="4046474" y="5767422"/>
            <a:ext cx="1359944" cy="369332"/>
          </a:xfrm>
          <a:prstGeom prst="rect">
            <a:avLst/>
          </a:prstGeom>
          <a:noFill/>
        </p:spPr>
        <p:txBody>
          <a:bodyPr wrap="square" rtlCol="0">
            <a:spAutoFit/>
          </a:bodyPr>
          <a:lstStyle/>
          <a:p>
            <a:r>
              <a:rPr lang="es-ES" dirty="0">
                <a:solidFill>
                  <a:srgbClr val="FF0000"/>
                </a:solidFill>
              </a:rPr>
              <a:t>2/3 </a:t>
            </a:r>
            <a:r>
              <a:rPr lang="es-ES" dirty="0" err="1">
                <a:solidFill>
                  <a:srgbClr val="FF0000"/>
                </a:solidFill>
              </a:rPr>
              <a:t>prob</a:t>
            </a:r>
            <a:r>
              <a:rPr lang="es-ES" dirty="0">
                <a:solidFill>
                  <a:srgbClr val="FF0000"/>
                </a:solidFill>
              </a:rPr>
              <a:t>.</a:t>
            </a:r>
          </a:p>
        </p:txBody>
      </p:sp>
      <p:graphicFrame>
        <p:nvGraphicFramePr>
          <p:cNvPr id="3" name="Objeto 2"/>
          <p:cNvGraphicFramePr>
            <a:graphicFrameLocks noChangeAspect="1"/>
          </p:cNvGraphicFramePr>
          <p:nvPr/>
        </p:nvGraphicFramePr>
        <p:xfrm>
          <a:off x="6038850" y="3346450"/>
          <a:ext cx="114300" cy="165100"/>
        </p:xfrm>
        <a:graphic>
          <a:graphicData uri="http://schemas.openxmlformats.org/presentationml/2006/ole">
            <mc:AlternateContent xmlns:mc="http://schemas.openxmlformats.org/markup-compatibility/2006">
              <mc:Choice xmlns:v="urn:schemas-microsoft-com:vml" Requires="v">
                <p:oleObj name="EcuaciÛn" r:id="rId5" imgW="114300" imgH="165100" progId="Equation.3">
                  <p:embed/>
                </p:oleObj>
              </mc:Choice>
              <mc:Fallback>
                <p:oleObj name="EcuaciÛn" r:id="rId5" imgW="114300" imgH="165100" progId="Equation.3">
                  <p:embed/>
                  <p:pic>
                    <p:nvPicPr>
                      <p:cNvPr id="3" name="Objeto 2"/>
                      <p:cNvPicPr/>
                      <p:nvPr/>
                    </p:nvPicPr>
                    <p:blipFill>
                      <a:blip r:embed="rId6"/>
                      <a:stretch>
                        <a:fillRect/>
                      </a:stretch>
                    </p:blipFill>
                    <p:spPr>
                      <a:xfrm>
                        <a:off x="6038850" y="3346450"/>
                        <a:ext cx="114300" cy="165100"/>
                      </a:xfrm>
                      <a:prstGeom prst="rect">
                        <a:avLst/>
                      </a:prstGeom>
                    </p:spPr>
                  </p:pic>
                </p:oleObj>
              </mc:Fallback>
            </mc:AlternateContent>
          </a:graphicData>
        </a:graphic>
      </p:graphicFrame>
      <p:graphicFrame>
        <p:nvGraphicFramePr>
          <p:cNvPr id="4" name="Objeto 3"/>
          <p:cNvGraphicFramePr>
            <a:graphicFrameLocks noChangeAspect="1"/>
          </p:cNvGraphicFramePr>
          <p:nvPr/>
        </p:nvGraphicFramePr>
        <p:xfrm>
          <a:off x="8104883" y="3979179"/>
          <a:ext cx="1239701" cy="854016"/>
        </p:xfrm>
        <a:graphic>
          <a:graphicData uri="http://schemas.openxmlformats.org/presentationml/2006/ole">
            <mc:AlternateContent xmlns:mc="http://schemas.openxmlformats.org/markup-compatibility/2006">
              <mc:Choice xmlns:v="urn:schemas-microsoft-com:vml" Requires="v">
                <p:oleObj name="EcuaciÛn" r:id="rId7" imgW="571500" imgH="393700" progId="Equation.3">
                  <p:embed/>
                </p:oleObj>
              </mc:Choice>
              <mc:Fallback>
                <p:oleObj name="EcuaciÛn" r:id="rId7" imgW="571500" imgH="393700" progId="Equation.3">
                  <p:embed/>
                  <p:pic>
                    <p:nvPicPr>
                      <p:cNvPr id="4" name="Objeto 3"/>
                      <p:cNvPicPr/>
                      <p:nvPr/>
                    </p:nvPicPr>
                    <p:blipFill>
                      <a:blip r:embed="rId8"/>
                      <a:stretch>
                        <a:fillRect/>
                      </a:stretch>
                    </p:blipFill>
                    <p:spPr>
                      <a:xfrm>
                        <a:off x="8104883" y="3979179"/>
                        <a:ext cx="1239701" cy="854016"/>
                      </a:xfrm>
                      <a:prstGeom prst="rect">
                        <a:avLst/>
                      </a:prstGeom>
                      <a:solidFill>
                        <a:srgbClr val="CCFFCC"/>
                      </a:solidFill>
                    </p:spPr>
                  </p:pic>
                </p:oleObj>
              </mc:Fallback>
            </mc:AlternateContent>
          </a:graphicData>
        </a:graphic>
      </p:graphicFrame>
      <p:graphicFrame>
        <p:nvGraphicFramePr>
          <p:cNvPr id="5" name="Objeto 5">
            <a:extLst>
              <a:ext uri="{FF2B5EF4-FFF2-40B4-BE49-F238E27FC236}">
                <a16:creationId xmlns:a16="http://schemas.microsoft.com/office/drawing/2014/main" id="{87644CEA-FAB7-0D85-C375-65856F2D3CD6}"/>
              </a:ext>
            </a:extLst>
          </p:cNvPr>
          <p:cNvGraphicFramePr>
            <a:graphicFrameLocks noChangeAspect="1"/>
          </p:cNvGraphicFramePr>
          <p:nvPr/>
        </p:nvGraphicFramePr>
        <p:xfrm>
          <a:off x="3261068" y="957826"/>
          <a:ext cx="4628854" cy="1172790"/>
        </p:xfrm>
        <a:graphic>
          <a:graphicData uri="http://schemas.openxmlformats.org/presentationml/2006/ole">
            <mc:AlternateContent xmlns:mc="http://schemas.openxmlformats.org/markup-compatibility/2006">
              <mc:Choice xmlns:v="urn:schemas-microsoft-com:vml" Requires="v">
                <p:oleObj name="EcuaciÛn" r:id="rId9" imgW="2514600" imgH="469900" progId="Equation.3">
                  <p:embed/>
                </p:oleObj>
              </mc:Choice>
              <mc:Fallback>
                <p:oleObj name="EcuaciÛn" r:id="rId9" imgW="2514600" imgH="469900" progId="Equation.3">
                  <p:embed/>
                  <p:pic>
                    <p:nvPicPr>
                      <p:cNvPr id="5" name="Objeto 5">
                        <a:extLst>
                          <a:ext uri="{FF2B5EF4-FFF2-40B4-BE49-F238E27FC236}">
                            <a16:creationId xmlns:a16="http://schemas.microsoft.com/office/drawing/2014/main" id="{87644CEA-FAB7-0D85-C375-65856F2D3CD6}"/>
                          </a:ext>
                        </a:extLst>
                      </p:cNvPr>
                      <p:cNvPicPr/>
                      <p:nvPr/>
                    </p:nvPicPr>
                    <p:blipFill>
                      <a:blip r:embed="rId10"/>
                      <a:stretch>
                        <a:fillRect/>
                      </a:stretch>
                    </p:blipFill>
                    <p:spPr>
                      <a:xfrm>
                        <a:off x="3261068" y="957826"/>
                        <a:ext cx="4628854" cy="117279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C2D05DB-0E4D-1BC4-BC7B-BBE8F860E8E3}"/>
                  </a:ext>
                </a:extLst>
              </p:cNvPr>
              <p:cNvSpPr/>
              <p:nvPr/>
            </p:nvSpPr>
            <p:spPr>
              <a:xfrm>
                <a:off x="2136828" y="2443833"/>
                <a:ext cx="6197081" cy="1222129"/>
              </a:xfrm>
              <a:prstGeom prst="rect">
                <a:avLst/>
              </a:prstGeom>
              <a:solidFill>
                <a:srgbClr val="FFFF00"/>
              </a:solidFill>
            </p:spPr>
            <p:txBody>
              <a:bodyPr wrap="none">
                <a:spAutoFit/>
              </a:bodyPr>
              <a:lstStyle/>
              <a:p>
                <a:r>
                  <a:rPr lang="es-ES" sz="4000" dirty="0"/>
                  <a:t>F</a:t>
                </a:r>
                <a14:m>
                  <m:oMath xmlns:m="http://schemas.openxmlformats.org/officeDocument/2006/math">
                    <m:r>
                      <m:rPr>
                        <m:sty m:val="p"/>
                      </m:rPr>
                      <a:rPr lang="el-GR" sz="4000" i="1" baseline="-25000" smtClean="0">
                        <a:latin typeface="Cambria Math" panose="02040503050406030204" pitchFamily="18" charset="0"/>
                        <a:ea typeface="Cambria Math" panose="02040503050406030204" pitchFamily="18" charset="0"/>
                      </a:rPr>
                      <m:t>γ</m:t>
                    </m:r>
                    <m:r>
                      <a:rPr lang="es-ES" sz="4000" b="0" i="1" smtClean="0">
                        <a:latin typeface="Cambria Math" panose="02040503050406030204" pitchFamily="18" charset="0"/>
                        <a:ea typeface="Cambria Math" panose="02040503050406030204" pitchFamily="18" charset="0"/>
                      </a:rPr>
                      <m:t>(</m:t>
                    </m:r>
                    <m:r>
                      <a:rPr lang="es-ES" sz="4000" b="0" i="1" smtClean="0">
                        <a:latin typeface="Cambria Math" panose="02040503050406030204" pitchFamily="18" charset="0"/>
                        <a:ea typeface="Cambria Math" panose="02040503050406030204" pitchFamily="18" charset="0"/>
                      </a:rPr>
                      <m:t>𝐸</m:t>
                    </m:r>
                    <m:r>
                      <m:rPr>
                        <m:sty m:val="p"/>
                      </m:rPr>
                      <a:rPr lang="el-GR" sz="4000" i="1" baseline="-25000">
                        <a:latin typeface="Cambria Math" panose="02040503050406030204" pitchFamily="18" charset="0"/>
                        <a:ea typeface="Cambria Math" panose="02040503050406030204" pitchFamily="18" charset="0"/>
                      </a:rPr>
                      <m:t>γ</m:t>
                    </m:r>
                    <m:r>
                      <a:rPr lang="es-ES" sz="4000" b="0" i="1" smtClean="0">
                        <a:latin typeface="Cambria Math" panose="02040503050406030204" pitchFamily="18" charset="0"/>
                        <a:ea typeface="Cambria Math" panose="02040503050406030204" pitchFamily="18" charset="0"/>
                      </a:rPr>
                      <m:t>)</m:t>
                    </m:r>
                    <m:r>
                      <a:rPr lang="es-ES" sz="4000" i="1">
                        <a:latin typeface="Cambria Math" charset="0"/>
                      </a:rPr>
                      <m:t>=</m:t>
                    </m:r>
                    <m:r>
                      <a:rPr lang="es-ES" sz="4000" b="0" i="1" smtClean="0">
                        <a:latin typeface="Cambria Math" panose="02040503050406030204" pitchFamily="18" charset="0"/>
                      </a:rPr>
                      <m:t>𝐹</m:t>
                    </m:r>
                    <m:r>
                      <a:rPr lang="es-ES" sz="4000" b="0" i="1" baseline="-25000" smtClean="0">
                        <a:latin typeface="Cambria Math" panose="02040503050406030204" pitchFamily="18" charset="0"/>
                      </a:rPr>
                      <m:t>0</m:t>
                    </m:r>
                  </m:oMath>
                </a14:m>
                <a:r>
                  <a:rPr lang="en-US" sz="4000" dirty="0"/>
                  <a:t> </a:t>
                </a:r>
                <a14:m>
                  <m:oMath xmlns:m="http://schemas.openxmlformats.org/officeDocument/2006/math">
                    <m:sSup>
                      <m:sSupPr>
                        <m:ctrlPr>
                          <a:rPr lang="en-US" sz="4000" i="1" dirty="0">
                            <a:latin typeface="Cambria Math" panose="02040503050406030204" pitchFamily="18" charset="0"/>
                          </a:rPr>
                        </m:ctrlPr>
                      </m:sSupPr>
                      <m:e>
                        <m:d>
                          <m:dPr>
                            <m:ctrlPr>
                              <a:rPr lang="mr-IN" sz="4000" i="1" dirty="0">
                                <a:latin typeface="Cambria Math" panose="02040503050406030204" pitchFamily="18" charset="0"/>
                              </a:rPr>
                            </m:ctrlPr>
                          </m:dPr>
                          <m:e>
                            <m:f>
                              <m:fPr>
                                <m:ctrlPr>
                                  <a:rPr lang="mr-IN" sz="4000" i="1" dirty="0">
                                    <a:latin typeface="Cambria Math" panose="02040503050406030204" pitchFamily="18" charset="0"/>
                                  </a:rPr>
                                </m:ctrlPr>
                              </m:fPr>
                              <m:num>
                                <m:sSub>
                                  <m:sSubPr>
                                    <m:ctrlPr>
                                      <a:rPr lang="en-US" sz="4000" i="1" dirty="0">
                                        <a:latin typeface="Cambria Math" panose="02040503050406030204" pitchFamily="18" charset="0"/>
                                      </a:rPr>
                                    </m:ctrlPr>
                                  </m:sSubPr>
                                  <m:e>
                                    <m:r>
                                      <a:rPr lang="es-ES" sz="4000" i="1" dirty="0">
                                        <a:latin typeface="Cambria Math" charset="0"/>
                                      </a:rPr>
                                      <m:t>𝐸</m:t>
                                    </m:r>
                                  </m:e>
                                  <m:sub>
                                    <m:r>
                                      <a:rPr lang="en-US" sz="4000" i="1" dirty="0">
                                        <a:latin typeface="Cambria Math" charset="0"/>
                                        <a:ea typeface="Cambria Math" charset="0"/>
                                        <a:cs typeface="Cambria Math" charset="0"/>
                                      </a:rPr>
                                      <m:t>𝛾</m:t>
                                    </m:r>
                                    <m:r>
                                      <a:rPr lang="es-ES" sz="4000" i="1" dirty="0">
                                        <a:latin typeface="Cambria Math" charset="0"/>
                                        <a:ea typeface="Cambria Math" charset="0"/>
                                        <a:cs typeface="Cambria Math" charset="0"/>
                                      </a:rPr>
                                      <m:t>1</m:t>
                                    </m:r>
                                  </m:sub>
                                </m:sSub>
                              </m:num>
                              <m:den>
                                <m:sSub>
                                  <m:sSubPr>
                                    <m:ctrlPr>
                                      <a:rPr lang="en-US" sz="4000" i="1" dirty="0">
                                        <a:latin typeface="Cambria Math" panose="02040503050406030204" pitchFamily="18" charset="0"/>
                                      </a:rPr>
                                    </m:ctrlPr>
                                  </m:sSubPr>
                                  <m:e>
                                    <m:r>
                                      <a:rPr lang="es-ES" sz="4000" i="1" dirty="0">
                                        <a:latin typeface="Cambria Math" charset="0"/>
                                      </a:rPr>
                                      <m:t>𝐸</m:t>
                                    </m:r>
                                  </m:e>
                                  <m:sub>
                                    <m:r>
                                      <a:rPr lang="es-ES" sz="4000" b="0" i="1" dirty="0" smtClean="0">
                                        <a:latin typeface="Cambria Math" panose="02040503050406030204" pitchFamily="18" charset="0"/>
                                      </a:rPr>
                                      <m:t>0</m:t>
                                    </m:r>
                                  </m:sub>
                                </m:sSub>
                              </m:den>
                            </m:f>
                          </m:e>
                        </m:d>
                      </m:e>
                      <m:sup>
                        <m:r>
                          <a:rPr lang="es-ES" sz="4000" i="1" dirty="0">
                            <a:latin typeface="Cambria Math" charset="0"/>
                          </a:rPr>
                          <m:t>−</m:t>
                        </m:r>
                        <m:r>
                          <a:rPr lang="es-ES" sz="4000" i="1" dirty="0" smtClean="0">
                            <a:latin typeface="Cambria Math" charset="0"/>
                          </a:rPr>
                          <m:t>𝞭</m:t>
                        </m:r>
                        <m:r>
                          <a:rPr lang="es-ES" sz="4000" i="1" dirty="0">
                            <a:latin typeface="Cambria Math" charset="0"/>
                            <a:ea typeface="Cambria Math" charset="0"/>
                            <a:cs typeface="Cambria Math" charset="0"/>
                          </a:rPr>
                          <m:t>+3</m:t>
                        </m:r>
                      </m:sup>
                    </m:sSup>
                    <m:sSup>
                      <m:sSupPr>
                        <m:ctrlPr>
                          <a:rPr lang="en-US" sz="4000" i="1" dirty="0" smtClean="0">
                            <a:latin typeface="Cambria Math" panose="02040503050406030204" pitchFamily="18" charset="0"/>
                          </a:rPr>
                        </m:ctrlPr>
                      </m:sSupPr>
                      <m:e>
                        <m:r>
                          <a:rPr lang="es-ES" sz="4000" i="1" dirty="0">
                            <a:latin typeface="Cambria Math" charset="0"/>
                          </a:rPr>
                          <m:t>𝑒</m:t>
                        </m:r>
                      </m:e>
                      <m:sup>
                        <m:r>
                          <a:rPr lang="es-ES" sz="4000" b="0" i="1" dirty="0" smtClean="0">
                            <a:latin typeface="Cambria Math" charset="0"/>
                            <a:ea typeface="Cambria Math" charset="0"/>
                            <a:cs typeface="Cambria Math" charset="0"/>
                          </a:rPr>
                          <m:t>−</m:t>
                        </m:r>
                        <m:r>
                          <a:rPr lang="es-ES" sz="4000" b="0" i="1" dirty="0" smtClean="0">
                            <a:latin typeface="Cambria Math" charset="0"/>
                            <a:ea typeface="Cambria Math" charset="0"/>
                            <a:cs typeface="Cambria Math" charset="0"/>
                          </a:rPr>
                          <m:t>𝞽𝞬𝞬</m:t>
                        </m:r>
                      </m:sup>
                    </m:sSup>
                  </m:oMath>
                </a14:m>
                <a:endParaRPr lang="en-US" sz="4000" dirty="0"/>
              </a:p>
            </p:txBody>
          </p:sp>
        </mc:Choice>
        <mc:Fallback xmlns="">
          <p:sp>
            <p:nvSpPr>
              <p:cNvPr id="10" name="Rectangle 9">
                <a:extLst>
                  <a:ext uri="{FF2B5EF4-FFF2-40B4-BE49-F238E27FC236}">
                    <a16:creationId xmlns:a16="http://schemas.microsoft.com/office/drawing/2014/main" id="{0C2D05DB-0E4D-1BC4-BC7B-BBE8F860E8E3}"/>
                  </a:ext>
                </a:extLst>
              </p:cNvPr>
              <p:cNvSpPr>
                <a:spLocks noRot="1" noChangeAspect="1" noMove="1" noResize="1" noEditPoints="1" noAdjustHandles="1" noChangeArrowheads="1" noChangeShapeType="1" noTextEdit="1"/>
              </p:cNvSpPr>
              <p:nvPr/>
            </p:nvSpPr>
            <p:spPr>
              <a:xfrm>
                <a:off x="2136828" y="2443833"/>
                <a:ext cx="6197081" cy="1222129"/>
              </a:xfrm>
              <a:prstGeom prst="rect">
                <a:avLst/>
              </a:prstGeom>
              <a:blipFill>
                <a:blip r:embed="rId11"/>
                <a:stretch>
                  <a:fillRect l="-3476" b="-5155"/>
                </a:stretch>
              </a:blipFill>
            </p:spPr>
            <p:txBody>
              <a:bodyPr/>
              <a:lstStyle/>
              <a:p>
                <a:r>
                  <a:rPr lang="en-MX">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E240E5-83B0-0BB0-52AC-F39BA8A2C409}"/>
                  </a:ext>
                </a:extLst>
              </p:cNvPr>
              <p:cNvSpPr txBox="1"/>
              <p:nvPr/>
            </p:nvSpPr>
            <p:spPr>
              <a:xfrm>
                <a:off x="8591886" y="2823230"/>
                <a:ext cx="292657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MX" sz="2800" b="1" i="1" smtClean="0">
                          <a:solidFill>
                            <a:schemeClr val="tx1"/>
                          </a:solidFill>
                          <a:latin typeface="Cambria Math" panose="02040503050406030204" pitchFamily="18" charset="0"/>
                          <a:ea typeface="Cambria Math" panose="02040503050406030204" pitchFamily="18" charset="0"/>
                        </a:rPr>
                        <m:t>𝜹</m:t>
                      </m:r>
                      <m:r>
                        <a:rPr lang="es-ES" sz="2800" b="1" i="1" smtClean="0">
                          <a:solidFill>
                            <a:schemeClr val="tx1"/>
                          </a:solidFill>
                          <a:latin typeface="Cambria Math" panose="02040503050406030204" pitchFamily="18" charset="0"/>
                          <a:ea typeface="Cambria Math" panose="02040503050406030204" pitchFamily="18" charset="0"/>
                        </a:rPr>
                        <m:t>=</m:t>
                      </m:r>
                      <m:r>
                        <a:rPr lang="es-ES" sz="2800" b="1" i="1" smtClean="0">
                          <a:solidFill>
                            <a:schemeClr val="tx1"/>
                          </a:solidFill>
                          <a:latin typeface="Cambria Math" panose="02040503050406030204" pitchFamily="18" charset="0"/>
                          <a:ea typeface="Cambria Math" panose="02040503050406030204" pitchFamily="18" charset="0"/>
                        </a:rPr>
                        <m:t>𝜶</m:t>
                      </m:r>
                      <m:d>
                        <m:dPr>
                          <m:ctrlPr>
                            <a:rPr lang="es-ES" sz="2800" b="1" i="1" smtClean="0">
                              <a:solidFill>
                                <a:schemeClr val="tx1"/>
                              </a:solidFill>
                              <a:latin typeface="Cambria Math" panose="02040503050406030204" pitchFamily="18" charset="0"/>
                              <a:ea typeface="Cambria Math" panose="02040503050406030204" pitchFamily="18" charset="0"/>
                            </a:rPr>
                          </m:ctrlPr>
                        </m:dPr>
                        <m:e>
                          <m:r>
                            <a:rPr lang="es-ES" sz="2800" b="1" i="1" smtClean="0">
                              <a:solidFill>
                                <a:schemeClr val="tx1"/>
                              </a:solidFill>
                              <a:latin typeface="Cambria Math" panose="02040503050406030204" pitchFamily="18" charset="0"/>
                              <a:ea typeface="Cambria Math" panose="02040503050406030204" pitchFamily="18" charset="0"/>
                            </a:rPr>
                            <m:t>=</m:t>
                          </m:r>
                          <m:r>
                            <a:rPr lang="es-ES" sz="2800" b="1" i="1" smtClean="0">
                              <a:solidFill>
                                <a:schemeClr val="tx1"/>
                              </a:solidFill>
                              <a:latin typeface="Cambria Math" panose="02040503050406030204" pitchFamily="18" charset="0"/>
                              <a:ea typeface="Cambria Math" panose="02040503050406030204" pitchFamily="18" charset="0"/>
                            </a:rPr>
                            <m:t>𝟐</m:t>
                          </m:r>
                        </m:e>
                      </m:d>
                      <m:r>
                        <a:rPr lang="es-ES" sz="2800" b="1" i="1" smtClean="0">
                          <a:solidFill>
                            <a:schemeClr val="tx1"/>
                          </a:solidFill>
                          <a:latin typeface="Cambria Math" panose="02040503050406030204" pitchFamily="18" charset="0"/>
                          <a:ea typeface="Cambria Math" panose="02040503050406030204" pitchFamily="18" charset="0"/>
                        </a:rPr>
                        <m:t>+</m:t>
                      </m:r>
                      <m:r>
                        <a:rPr lang="es-ES" sz="2800" b="1" i="1" smtClean="0">
                          <a:solidFill>
                            <a:schemeClr val="tx1"/>
                          </a:solidFill>
                          <a:latin typeface="Cambria Math" panose="02040503050406030204" pitchFamily="18" charset="0"/>
                          <a:ea typeface="Cambria Math" panose="02040503050406030204" pitchFamily="18" charset="0"/>
                        </a:rPr>
                        <m:t>𝜷</m:t>
                      </m:r>
                    </m:oMath>
                  </m:oMathPara>
                </a14:m>
                <a:endParaRPr lang="en-MX" sz="2800" b="1" dirty="0">
                  <a:solidFill>
                    <a:schemeClr val="tx1"/>
                  </a:solidFill>
                </a:endParaRPr>
              </a:p>
            </p:txBody>
          </p:sp>
        </mc:Choice>
        <mc:Fallback xmlns="">
          <p:sp>
            <p:nvSpPr>
              <p:cNvPr id="6" name="TextBox 5">
                <a:extLst>
                  <a:ext uri="{FF2B5EF4-FFF2-40B4-BE49-F238E27FC236}">
                    <a16:creationId xmlns:a16="http://schemas.microsoft.com/office/drawing/2014/main" id="{A3E240E5-83B0-0BB0-52AC-F39BA8A2C409}"/>
                  </a:ext>
                </a:extLst>
              </p:cNvPr>
              <p:cNvSpPr txBox="1">
                <a:spLocks noRot="1" noChangeAspect="1" noMove="1" noResize="1" noEditPoints="1" noAdjustHandles="1" noChangeArrowheads="1" noChangeShapeType="1" noTextEdit="1"/>
              </p:cNvSpPr>
              <p:nvPr/>
            </p:nvSpPr>
            <p:spPr>
              <a:xfrm>
                <a:off x="8591886" y="2823230"/>
                <a:ext cx="2926572" cy="523220"/>
              </a:xfrm>
              <a:prstGeom prst="rect">
                <a:avLst/>
              </a:prstGeom>
              <a:blipFill>
                <a:blip r:embed="rId12"/>
                <a:stretch>
                  <a:fillRect b="-19048"/>
                </a:stretch>
              </a:blipFill>
            </p:spPr>
            <p:txBody>
              <a:bodyPr/>
              <a:lstStyle/>
              <a:p>
                <a:r>
                  <a:rPr lang="en-MX">
                    <a:noFill/>
                  </a:rPr>
                  <a:t> </a:t>
                </a:r>
              </a:p>
            </p:txBody>
          </p:sp>
        </mc:Fallback>
      </mc:AlternateContent>
    </p:spTree>
    <p:extLst>
      <p:ext uri="{BB962C8B-B14F-4D97-AF65-F5344CB8AC3E}">
        <p14:creationId xmlns:p14="http://schemas.microsoft.com/office/powerpoint/2010/main" val="3044282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09600"/>
          </a:xfrm>
        </p:spPr>
        <p:txBody>
          <a:bodyPr>
            <a:normAutofit fontScale="90000"/>
          </a:bodyPr>
          <a:lstStyle/>
          <a:p>
            <a:r>
              <a:rPr lang="en-US" b="1">
                <a:solidFill>
                  <a:srgbClr val="C00000"/>
                </a:solidFill>
              </a:rPr>
              <a:t>Extragalactic Background Light (EBL)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316" y="810085"/>
            <a:ext cx="3860800" cy="4610122"/>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582" y="1008304"/>
            <a:ext cx="4073236" cy="42979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116" y="807958"/>
            <a:ext cx="4122498" cy="4612249"/>
          </a:xfrm>
          <a:prstGeom prst="rect">
            <a:avLst/>
          </a:prstGeom>
        </p:spPr>
      </p:pic>
      <p:sp>
        <p:nvSpPr>
          <p:cNvPr id="5" name="Slide Number Placeholder 4"/>
          <p:cNvSpPr>
            <a:spLocks noGrp="1"/>
          </p:cNvSpPr>
          <p:nvPr>
            <p:ph type="sldNum" sz="quarter" idx="12"/>
          </p:nvPr>
        </p:nvSpPr>
        <p:spPr/>
        <p:txBody>
          <a:bodyPr/>
          <a:lstStyle/>
          <a:p>
            <a:fld id="{B53D7237-8689-7949-8D1D-DA72C1BD3258}" type="slidenum">
              <a:rPr lang="en-US" smtClean="0"/>
              <a:t>16</a:t>
            </a:fld>
            <a:endParaRPr lang="en-US" dirty="0"/>
          </a:p>
        </p:txBody>
      </p:sp>
      <p:sp>
        <p:nvSpPr>
          <p:cNvPr id="7" name="TextBox 6"/>
          <p:cNvSpPr txBox="1"/>
          <p:nvPr/>
        </p:nvSpPr>
        <p:spPr>
          <a:xfrm>
            <a:off x="838200" y="5818909"/>
            <a:ext cx="10619509" cy="646331"/>
          </a:xfrm>
          <a:prstGeom prst="rect">
            <a:avLst/>
          </a:prstGeom>
          <a:noFill/>
        </p:spPr>
        <p:txBody>
          <a:bodyPr wrap="square" rtlCol="0">
            <a:spAutoFit/>
          </a:bodyPr>
          <a:lstStyle/>
          <a:p>
            <a:r>
              <a:rPr lang="en-US" dirty="0">
                <a:solidFill>
                  <a:schemeClr val="accent5"/>
                </a:solidFill>
              </a:rPr>
              <a:t>0.1-100  𝞵m wavelength range emitted by stars, galaxies, from nucleosynthesis in AGN, reprocessed by dust.</a:t>
            </a:r>
          </a:p>
          <a:p>
            <a:r>
              <a:rPr lang="en-US" b="1" dirty="0">
                <a:solidFill>
                  <a:srgbClr val="FF0000"/>
                </a:solidFill>
              </a:rPr>
              <a:t>This diffuse background is called EBL</a:t>
            </a:r>
          </a:p>
        </p:txBody>
      </p:sp>
    </p:spTree>
    <p:extLst>
      <p:ext uri="{BB962C8B-B14F-4D97-AF65-F5344CB8AC3E}">
        <p14:creationId xmlns:p14="http://schemas.microsoft.com/office/powerpoint/2010/main" val="360157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3D7237-8689-7949-8D1D-DA72C1BD3258}" type="slidenum">
              <a:rPr lang="en-US" smtClean="0"/>
              <a:t>17</a:t>
            </a:fld>
            <a:endParaRPr lang="en-US" dirty="0"/>
          </a:p>
        </p:txBody>
      </p:sp>
      <p:pic>
        <p:nvPicPr>
          <p:cNvPr id="2" name="Picture 1">
            <a:extLst>
              <a:ext uri="{FF2B5EF4-FFF2-40B4-BE49-F238E27FC236}">
                <a16:creationId xmlns:a16="http://schemas.microsoft.com/office/drawing/2014/main" id="{1CAD4E80-BD43-B541-80B2-53AFB96BA419}"/>
              </a:ext>
            </a:extLst>
          </p:cNvPr>
          <p:cNvPicPr>
            <a:picLocks noChangeAspect="1"/>
          </p:cNvPicPr>
          <p:nvPr/>
        </p:nvPicPr>
        <p:blipFill>
          <a:blip r:embed="rId3"/>
          <a:stretch>
            <a:fillRect/>
          </a:stretch>
        </p:blipFill>
        <p:spPr>
          <a:xfrm>
            <a:off x="1" y="68263"/>
            <a:ext cx="12191999" cy="6858000"/>
          </a:xfrm>
          <a:prstGeom prst="rect">
            <a:avLst/>
          </a:prstGeom>
        </p:spPr>
      </p:pic>
      <p:pic>
        <p:nvPicPr>
          <p:cNvPr id="6" name="Picture 5">
            <a:extLst>
              <a:ext uri="{FF2B5EF4-FFF2-40B4-BE49-F238E27FC236}">
                <a16:creationId xmlns:a16="http://schemas.microsoft.com/office/drawing/2014/main" id="{F68F4E5E-CF79-2743-A551-95D778F7D450}"/>
              </a:ext>
            </a:extLst>
          </p:cNvPr>
          <p:cNvPicPr>
            <a:picLocks noChangeAspect="1"/>
          </p:cNvPicPr>
          <p:nvPr/>
        </p:nvPicPr>
        <p:blipFill>
          <a:blip r:embed="rId4"/>
          <a:stretch>
            <a:fillRect/>
          </a:stretch>
        </p:blipFill>
        <p:spPr>
          <a:xfrm>
            <a:off x="9241899" y="1838080"/>
            <a:ext cx="1898409" cy="159092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E8B10E8-14D8-E643-9C61-58E3FC24B7FB}"/>
                  </a:ext>
                </a:extLst>
              </p:cNvPr>
              <p:cNvSpPr txBox="1"/>
              <p:nvPr/>
            </p:nvSpPr>
            <p:spPr>
              <a:xfrm>
                <a:off x="1685055" y="5364337"/>
                <a:ext cx="8506048" cy="798488"/>
              </a:xfrm>
              <a:prstGeom prst="rect">
                <a:avLst/>
              </a:prstGeom>
              <a:noFill/>
            </p:spPr>
            <p:txBody>
              <a:bodyPr wrap="square" lIns="0" tIns="0" rIns="0" bIns="0" rtlCol="0">
                <a:spAutoFit/>
              </a:bodyPr>
              <a:lstStyle/>
              <a:p>
                <a14:m>
                  <m:oMath xmlns:m="http://schemas.openxmlformats.org/officeDocument/2006/math">
                    <m:sSub>
                      <m:sSubPr>
                        <m:ctrlPr>
                          <a:rPr lang="en-US" sz="4800" b="1" i="1" smtClean="0">
                            <a:solidFill>
                              <a:srgbClr val="FF0000"/>
                            </a:solidFill>
                            <a:latin typeface="Cambria Math" panose="02040503050406030204" pitchFamily="18" charset="0"/>
                          </a:rPr>
                        </m:ctrlPr>
                      </m:sSubPr>
                      <m:e>
                        <m:r>
                          <a:rPr lang="es-ES" sz="4800" b="1" i="1" smtClean="0">
                            <a:solidFill>
                              <a:srgbClr val="FF0000"/>
                            </a:solidFill>
                            <a:latin typeface="Cambria Math" charset="0"/>
                          </a:rPr>
                          <m:t>𝑭</m:t>
                        </m:r>
                      </m:e>
                      <m:sub>
                        <m:r>
                          <a:rPr lang="en-US" sz="4800" b="1" i="1" smtClean="0">
                            <a:solidFill>
                              <a:srgbClr val="FF0000"/>
                            </a:solidFill>
                            <a:latin typeface="Cambria Math" charset="0"/>
                            <a:ea typeface="Cambria Math" charset="0"/>
                            <a:cs typeface="Cambria Math" charset="0"/>
                          </a:rPr>
                          <m:t>𝜸</m:t>
                        </m:r>
                        <m:r>
                          <a:rPr lang="es-ES" sz="4800" b="1" i="1" smtClean="0">
                            <a:solidFill>
                              <a:srgbClr val="FF0000"/>
                            </a:solidFill>
                            <a:latin typeface="Cambria Math" charset="0"/>
                            <a:ea typeface="Cambria Math" charset="0"/>
                            <a:cs typeface="Cambria Math" charset="0"/>
                          </a:rPr>
                          <m:t>,</m:t>
                        </m:r>
                        <m:r>
                          <a:rPr lang="es-ES" sz="4800" b="1" i="1" smtClean="0">
                            <a:solidFill>
                              <a:srgbClr val="FF0000"/>
                            </a:solidFill>
                            <a:latin typeface="Cambria Math" charset="0"/>
                            <a:ea typeface="Cambria Math" charset="0"/>
                            <a:cs typeface="Cambria Math" charset="0"/>
                          </a:rPr>
                          <m:t>𝒐𝒃𝒔</m:t>
                        </m:r>
                      </m:sub>
                    </m:sSub>
                  </m:oMath>
                </a14:m>
                <a:r>
                  <a:rPr lang="en-US" sz="4800" b="1" dirty="0">
                    <a:solidFill>
                      <a:srgbClr val="FF0000"/>
                    </a:solidFill>
                  </a:rPr>
                  <a:t>(</a:t>
                </a:r>
                <a14:m>
                  <m:oMath xmlns:m="http://schemas.openxmlformats.org/officeDocument/2006/math">
                    <m:sSub>
                      <m:sSubPr>
                        <m:ctrlPr>
                          <a:rPr lang="en-US" sz="4800" b="1" i="1" smtClean="0">
                            <a:solidFill>
                              <a:srgbClr val="FF0000"/>
                            </a:solidFill>
                            <a:latin typeface="Cambria Math" panose="02040503050406030204" pitchFamily="18" charset="0"/>
                          </a:rPr>
                        </m:ctrlPr>
                      </m:sSubPr>
                      <m:e>
                        <m:r>
                          <a:rPr lang="es-ES" sz="4800" b="1" i="1" smtClean="0">
                            <a:solidFill>
                              <a:srgbClr val="FF0000"/>
                            </a:solidFill>
                            <a:latin typeface="Cambria Math" charset="0"/>
                          </a:rPr>
                          <m:t>𝑬</m:t>
                        </m:r>
                      </m:e>
                      <m:sub>
                        <m:r>
                          <a:rPr lang="en-US" sz="4800" b="1" i="1" smtClean="0">
                            <a:solidFill>
                              <a:srgbClr val="FF0000"/>
                            </a:solidFill>
                            <a:latin typeface="Cambria Math" charset="0"/>
                            <a:ea typeface="Cambria Math" charset="0"/>
                            <a:cs typeface="Cambria Math" charset="0"/>
                          </a:rPr>
                          <m:t>𝜸</m:t>
                        </m:r>
                      </m:sub>
                    </m:sSub>
                  </m:oMath>
                </a14:m>
                <a:r>
                  <a:rPr lang="en-US" sz="4800" b="1" dirty="0">
                    <a:solidFill>
                      <a:srgbClr val="FF0000"/>
                    </a:solidFill>
                  </a:rPr>
                  <a:t>)=</a:t>
                </a:r>
                <a14:m>
                  <m:oMath xmlns:m="http://schemas.openxmlformats.org/officeDocument/2006/math">
                    <m:sSub>
                      <m:sSubPr>
                        <m:ctrlPr>
                          <a:rPr lang="en-US" sz="4800" b="1" i="1">
                            <a:solidFill>
                              <a:srgbClr val="FF0000"/>
                            </a:solidFill>
                            <a:latin typeface="Cambria Math" panose="02040503050406030204" pitchFamily="18" charset="0"/>
                          </a:rPr>
                        </m:ctrlPr>
                      </m:sSubPr>
                      <m:e>
                        <m:r>
                          <a:rPr lang="es-ES" sz="4800" b="1" i="1">
                            <a:solidFill>
                              <a:srgbClr val="FF0000"/>
                            </a:solidFill>
                            <a:latin typeface="Cambria Math" charset="0"/>
                          </a:rPr>
                          <m:t>𝑭</m:t>
                        </m:r>
                      </m:e>
                      <m:sub>
                        <m:r>
                          <a:rPr lang="en-US" sz="4800" b="1" i="1">
                            <a:solidFill>
                              <a:srgbClr val="FF0000"/>
                            </a:solidFill>
                            <a:latin typeface="Cambria Math" charset="0"/>
                            <a:ea typeface="Cambria Math" charset="0"/>
                            <a:cs typeface="Cambria Math" charset="0"/>
                          </a:rPr>
                          <m:t>𝜸</m:t>
                        </m:r>
                        <m:r>
                          <a:rPr lang="es-ES" sz="4800" b="1" i="1">
                            <a:solidFill>
                              <a:srgbClr val="FF0000"/>
                            </a:solidFill>
                            <a:latin typeface="Cambria Math" charset="0"/>
                            <a:ea typeface="Cambria Math" charset="0"/>
                            <a:cs typeface="Cambria Math" charset="0"/>
                          </a:rPr>
                          <m:t>,</m:t>
                        </m:r>
                        <m:r>
                          <a:rPr lang="es-ES" sz="4800" b="1" i="1" smtClean="0">
                            <a:solidFill>
                              <a:srgbClr val="FF0000"/>
                            </a:solidFill>
                            <a:latin typeface="Cambria Math" charset="0"/>
                            <a:ea typeface="Cambria Math" charset="0"/>
                            <a:cs typeface="Cambria Math" charset="0"/>
                          </a:rPr>
                          <m:t>𝒊𝒏</m:t>
                        </m:r>
                      </m:sub>
                    </m:sSub>
                  </m:oMath>
                </a14:m>
                <a:r>
                  <a:rPr lang="en-US" sz="4800" b="1" dirty="0">
                    <a:solidFill>
                      <a:srgbClr val="FF0000"/>
                    </a:solidFill>
                  </a:rPr>
                  <a:t>(</a:t>
                </a:r>
                <a14:m>
                  <m:oMath xmlns:m="http://schemas.openxmlformats.org/officeDocument/2006/math">
                    <m:sSub>
                      <m:sSubPr>
                        <m:ctrlPr>
                          <a:rPr lang="en-US" sz="4800" b="1" i="1">
                            <a:solidFill>
                              <a:srgbClr val="FF0000"/>
                            </a:solidFill>
                            <a:latin typeface="Cambria Math" panose="02040503050406030204" pitchFamily="18" charset="0"/>
                          </a:rPr>
                        </m:ctrlPr>
                      </m:sSubPr>
                      <m:e>
                        <m:r>
                          <a:rPr lang="es-ES" sz="4800" b="1" i="1">
                            <a:solidFill>
                              <a:srgbClr val="FF0000"/>
                            </a:solidFill>
                            <a:latin typeface="Cambria Math" charset="0"/>
                          </a:rPr>
                          <m:t>𝑬</m:t>
                        </m:r>
                      </m:e>
                      <m:sub>
                        <m:r>
                          <a:rPr lang="en-US" sz="4800" b="1" i="1">
                            <a:solidFill>
                              <a:srgbClr val="FF0000"/>
                            </a:solidFill>
                            <a:latin typeface="Cambria Math" charset="0"/>
                            <a:ea typeface="Cambria Math" charset="0"/>
                            <a:cs typeface="Cambria Math" charset="0"/>
                          </a:rPr>
                          <m:t>𝜸</m:t>
                        </m:r>
                      </m:sub>
                    </m:sSub>
                  </m:oMath>
                </a14:m>
                <a:r>
                  <a:rPr lang="en-US" sz="4800" b="1" dirty="0">
                    <a:solidFill>
                      <a:srgbClr val="FF0000"/>
                    </a:solidFill>
                  </a:rPr>
                  <a:t>)</a:t>
                </a:r>
                <a14:m>
                  <m:oMath xmlns:m="http://schemas.openxmlformats.org/officeDocument/2006/math">
                    <m:sSup>
                      <m:sSupPr>
                        <m:ctrlPr>
                          <a:rPr lang="en-US" sz="4800" b="1" i="1" smtClean="0">
                            <a:solidFill>
                              <a:srgbClr val="FF0000"/>
                            </a:solidFill>
                            <a:latin typeface="Cambria Math" panose="02040503050406030204" pitchFamily="18" charset="0"/>
                          </a:rPr>
                        </m:ctrlPr>
                      </m:sSupPr>
                      <m:e>
                        <m:r>
                          <a:rPr lang="es-ES" sz="4800" b="1" i="1" smtClean="0">
                            <a:solidFill>
                              <a:srgbClr val="FF0000"/>
                            </a:solidFill>
                            <a:latin typeface="Cambria Math" charset="0"/>
                          </a:rPr>
                          <m:t>𝒆</m:t>
                        </m:r>
                      </m:e>
                      <m:sup>
                        <m:r>
                          <a:rPr lang="es-ES" sz="4800" b="1" i="1" smtClean="0">
                            <a:solidFill>
                              <a:srgbClr val="FF0000"/>
                            </a:solidFill>
                            <a:latin typeface="Cambria Math"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charset="0"/>
                                <a:ea typeface="Cambria Math" charset="0"/>
                                <a:cs typeface="Cambria Math" charset="0"/>
                              </a:rPr>
                              <m:t>𝝉</m:t>
                            </m:r>
                          </m:e>
                          <m:sub>
                            <m:r>
                              <a:rPr lang="en-US" sz="4800" b="1" i="1" smtClean="0">
                                <a:solidFill>
                                  <a:srgbClr val="FF0000"/>
                                </a:solidFill>
                                <a:latin typeface="Cambria Math" charset="0"/>
                                <a:ea typeface="Cambria Math" charset="0"/>
                                <a:cs typeface="Cambria Math" charset="0"/>
                              </a:rPr>
                              <m:t>𝜸𝜸</m:t>
                            </m:r>
                          </m:sub>
                        </m:sSub>
                        <m:r>
                          <a:rPr lang="es-ES" sz="4800" b="1" i="1" smtClean="0">
                            <a:solidFill>
                              <a:srgbClr val="FF0000"/>
                            </a:solidFill>
                            <a:latin typeface="Cambria Math" charset="0"/>
                          </a:rPr>
                          <m:t>(</m:t>
                        </m:r>
                        <m:sSub>
                          <m:sSubPr>
                            <m:ctrlPr>
                              <a:rPr lang="en-US" sz="4800" b="1" i="1" smtClean="0">
                                <a:solidFill>
                                  <a:srgbClr val="FF0000"/>
                                </a:solidFill>
                                <a:latin typeface="Cambria Math" panose="02040503050406030204" pitchFamily="18" charset="0"/>
                              </a:rPr>
                            </m:ctrlPr>
                          </m:sSubPr>
                          <m:e>
                            <m:r>
                              <a:rPr lang="es-ES" sz="4800" b="1" i="1" smtClean="0">
                                <a:solidFill>
                                  <a:srgbClr val="FF0000"/>
                                </a:solidFill>
                                <a:latin typeface="Cambria Math" charset="0"/>
                              </a:rPr>
                              <m:t>𝑬</m:t>
                            </m:r>
                          </m:e>
                          <m:sub>
                            <m:r>
                              <a:rPr lang="en-US" sz="4800" b="1" i="1" smtClean="0">
                                <a:solidFill>
                                  <a:srgbClr val="FF0000"/>
                                </a:solidFill>
                                <a:latin typeface="Cambria Math" charset="0"/>
                                <a:ea typeface="Cambria Math" charset="0"/>
                                <a:cs typeface="Cambria Math" charset="0"/>
                              </a:rPr>
                              <m:t>𝜸</m:t>
                            </m:r>
                            <m:r>
                              <a:rPr lang="es-ES" sz="4800" b="1" i="1" smtClean="0">
                                <a:solidFill>
                                  <a:srgbClr val="FF0000"/>
                                </a:solidFill>
                                <a:latin typeface="Cambria Math" charset="0"/>
                                <a:ea typeface="Cambria Math" charset="0"/>
                                <a:cs typeface="Cambria Math" charset="0"/>
                              </a:rPr>
                              <m:t>,</m:t>
                            </m:r>
                          </m:sub>
                        </m:sSub>
                        <m:r>
                          <a:rPr lang="es-ES" sz="4800" b="1" i="1" smtClean="0">
                            <a:solidFill>
                              <a:srgbClr val="FF0000"/>
                            </a:solidFill>
                            <a:latin typeface="Cambria Math" charset="0"/>
                          </a:rPr>
                          <m:t>𝒛</m:t>
                        </m:r>
                        <m:r>
                          <a:rPr lang="es-ES" sz="4800" b="1" i="1" smtClean="0">
                            <a:solidFill>
                              <a:srgbClr val="FF0000"/>
                            </a:solidFill>
                            <a:latin typeface="Cambria Math" charset="0"/>
                          </a:rPr>
                          <m:t>)</m:t>
                        </m:r>
                      </m:sup>
                    </m:sSup>
                  </m:oMath>
                </a14:m>
                <a:endParaRPr lang="en-US" sz="4800" b="1" dirty="0">
                  <a:solidFill>
                    <a:srgbClr val="FF0000"/>
                  </a:solidFill>
                </a:endParaRPr>
              </a:p>
            </p:txBody>
          </p:sp>
        </mc:Choice>
        <mc:Fallback xmlns="">
          <p:sp>
            <p:nvSpPr>
              <p:cNvPr id="7" name="TextBox 6">
                <a:extLst>
                  <a:ext uri="{FF2B5EF4-FFF2-40B4-BE49-F238E27FC236}">
                    <a16:creationId xmlns:a16="http://schemas.microsoft.com/office/drawing/2014/main" id="{DE8B10E8-14D8-E643-9C61-58E3FC24B7FB}"/>
                  </a:ext>
                </a:extLst>
              </p:cNvPr>
              <p:cNvSpPr txBox="1">
                <a:spLocks noRot="1" noChangeAspect="1" noMove="1" noResize="1" noEditPoints="1" noAdjustHandles="1" noChangeArrowheads="1" noChangeShapeType="1" noTextEdit="1"/>
              </p:cNvSpPr>
              <p:nvPr/>
            </p:nvSpPr>
            <p:spPr>
              <a:xfrm>
                <a:off x="1685055" y="5364337"/>
                <a:ext cx="8506048" cy="798488"/>
              </a:xfrm>
              <a:prstGeom prst="rect">
                <a:avLst/>
              </a:prstGeom>
              <a:blipFill>
                <a:blip r:embed="rId5"/>
                <a:stretch>
                  <a:fillRect l="-2388" t="-18750" b="-4062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026D8AB0-8C2A-9A41-A753-84EA5D6B810A}"/>
                  </a:ext>
                </a:extLst>
              </p14:cNvPr>
              <p14:cNvContentPartPr/>
              <p14:nvPr/>
            </p14:nvContentPartPr>
            <p14:xfrm>
              <a:off x="8121725" y="571852"/>
              <a:ext cx="2273400" cy="254160"/>
            </p14:xfrm>
          </p:contentPart>
        </mc:Choice>
        <mc:Fallback xmlns="">
          <p:pic>
            <p:nvPicPr>
              <p:cNvPr id="9" name="Ink 8">
                <a:extLst>
                  <a:ext uri="{FF2B5EF4-FFF2-40B4-BE49-F238E27FC236}">
                    <a16:creationId xmlns:a16="http://schemas.microsoft.com/office/drawing/2014/main" id="{026D8AB0-8C2A-9A41-A753-84EA5D6B810A}"/>
                  </a:ext>
                </a:extLst>
              </p:cNvPr>
              <p:cNvPicPr/>
              <p:nvPr/>
            </p:nvPicPr>
            <p:blipFill>
              <a:blip r:embed="rId7"/>
              <a:stretch>
                <a:fillRect/>
              </a:stretch>
            </p:blipFill>
            <p:spPr>
              <a:xfrm>
                <a:off x="8103725" y="553852"/>
                <a:ext cx="23090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D8498394-7FE8-C64B-B0B6-C88512D11F89}"/>
                  </a:ext>
                </a:extLst>
              </p14:cNvPr>
              <p14:cNvContentPartPr/>
              <p14:nvPr/>
            </p14:nvContentPartPr>
            <p14:xfrm>
              <a:off x="761885" y="-725228"/>
              <a:ext cx="360" cy="360"/>
            </p14:xfrm>
          </p:contentPart>
        </mc:Choice>
        <mc:Fallback xmlns="">
          <p:pic>
            <p:nvPicPr>
              <p:cNvPr id="10" name="Ink 9">
                <a:extLst>
                  <a:ext uri="{FF2B5EF4-FFF2-40B4-BE49-F238E27FC236}">
                    <a16:creationId xmlns:a16="http://schemas.microsoft.com/office/drawing/2014/main" id="{D8498394-7FE8-C64B-B0B6-C88512D11F89}"/>
                  </a:ext>
                </a:extLst>
              </p:cNvPr>
              <p:cNvPicPr/>
              <p:nvPr/>
            </p:nvPicPr>
            <p:blipFill>
              <a:blip r:embed="rId9"/>
              <a:stretch>
                <a:fillRect/>
              </a:stretch>
            </p:blipFill>
            <p:spPr>
              <a:xfrm>
                <a:off x="744245" y="-743228"/>
                <a:ext cx="36000" cy="36000"/>
              </a:xfrm>
              <a:prstGeom prst="rect">
                <a:avLst/>
              </a:prstGeom>
            </p:spPr>
          </p:pic>
        </mc:Fallback>
      </mc:AlternateContent>
    </p:spTree>
    <p:extLst>
      <p:ext uri="{BB962C8B-B14F-4D97-AF65-F5344CB8AC3E}">
        <p14:creationId xmlns:p14="http://schemas.microsoft.com/office/powerpoint/2010/main" val="86290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99093" y="-33574"/>
            <a:ext cx="11564356" cy="1313180"/>
          </a:xfrm>
          <a:prstGeom prst="rect">
            <a:avLst/>
          </a:prstGeom>
          <a:noFill/>
        </p:spPr>
        <p:txBody>
          <a:bodyPr wrap="square" lIns="0" tIns="0" rIns="0" bIns="0" rtlCol="0">
            <a:spAutoFit/>
          </a:bodyPr>
          <a:lstStyle/>
          <a:p>
            <a:endParaRPr lang="en-US" sz="4400" b="1" baseline="30000" dirty="0">
              <a:solidFill>
                <a:srgbClr val="FF0000"/>
              </a:solidFill>
            </a:endParaRPr>
          </a:p>
          <a:p>
            <a:r>
              <a:rPr lang="en-US" sz="4400" b="1" baseline="30000" dirty="0">
                <a:solidFill>
                  <a:srgbClr val="FF0000"/>
                </a:solidFill>
              </a:rPr>
              <a:t>Classification scheme of the flaring states of high energy blazars (HBLs):</a:t>
            </a:r>
          </a:p>
          <a:p>
            <a:endParaRPr lang="en-US" sz="4000" b="1" baseline="30000" dirty="0">
              <a:solidFill>
                <a:schemeClr val="accent5"/>
              </a:solidFill>
            </a:endParaRPr>
          </a:p>
        </p:txBody>
      </p:sp>
      <p:sp>
        <p:nvSpPr>
          <p:cNvPr id="5" name="TextBox 4">
            <a:extLst>
              <a:ext uri="{FF2B5EF4-FFF2-40B4-BE49-F238E27FC236}">
                <a16:creationId xmlns:a16="http://schemas.microsoft.com/office/drawing/2014/main" id="{F1D61A37-CAC5-E84D-1B2A-4D58E7AC4A64}"/>
              </a:ext>
            </a:extLst>
          </p:cNvPr>
          <p:cNvSpPr txBox="1"/>
          <p:nvPr/>
        </p:nvSpPr>
        <p:spPr>
          <a:xfrm>
            <a:off x="204090" y="1945908"/>
            <a:ext cx="6265270" cy="2246769"/>
          </a:xfrm>
          <a:prstGeom prst="rect">
            <a:avLst/>
          </a:prstGeom>
          <a:noFill/>
        </p:spPr>
        <p:txBody>
          <a:bodyPr wrap="square" rtlCol="0">
            <a:spAutoFit/>
          </a:bodyPr>
          <a:lstStyle/>
          <a:p>
            <a:pPr marL="514350" indent="-514350">
              <a:buFont typeface="+mj-lt"/>
              <a:buAutoNum type="arabicParenR"/>
            </a:pPr>
            <a:r>
              <a:rPr lang="en-MX" sz="2800" b="1" dirty="0"/>
              <a:t>Low emission state </a:t>
            </a:r>
          </a:p>
          <a:p>
            <a:pPr marL="514350" indent="-514350">
              <a:buFont typeface="+mj-lt"/>
              <a:buAutoNum type="arabicParenR"/>
            </a:pPr>
            <a:endParaRPr lang="en-MX" sz="2800" b="1" dirty="0"/>
          </a:p>
          <a:p>
            <a:pPr marL="514350" indent="-514350">
              <a:buFont typeface="+mj-lt"/>
              <a:buAutoNum type="arabicParenR"/>
            </a:pPr>
            <a:r>
              <a:rPr lang="en-MX" sz="2800" b="1" dirty="0"/>
              <a:t>High emission state</a:t>
            </a:r>
          </a:p>
          <a:p>
            <a:pPr marL="514350" indent="-514350">
              <a:buFont typeface="+mj-lt"/>
              <a:buAutoNum type="arabicParenR"/>
            </a:pPr>
            <a:endParaRPr lang="en-MX" sz="2800" b="1" dirty="0"/>
          </a:p>
          <a:p>
            <a:pPr marL="514350" indent="-514350">
              <a:buFont typeface="+mj-lt"/>
              <a:buAutoNum type="arabicParenR"/>
            </a:pPr>
            <a:r>
              <a:rPr lang="en-MX" sz="2800" b="1" dirty="0"/>
              <a:t>Very high emission state</a:t>
            </a:r>
          </a:p>
        </p:txBody>
      </p:sp>
      <p:sp>
        <p:nvSpPr>
          <p:cNvPr id="6" name="TextBox 5">
            <a:extLst>
              <a:ext uri="{FF2B5EF4-FFF2-40B4-BE49-F238E27FC236}">
                <a16:creationId xmlns:a16="http://schemas.microsoft.com/office/drawing/2014/main" id="{0920485F-A1CF-1E23-BCD8-0FD6B9CE6109}"/>
              </a:ext>
            </a:extLst>
          </p:cNvPr>
          <p:cNvSpPr txBox="1"/>
          <p:nvPr/>
        </p:nvSpPr>
        <p:spPr>
          <a:xfrm>
            <a:off x="5064967" y="2911473"/>
            <a:ext cx="932948" cy="430887"/>
          </a:xfrm>
          <a:prstGeom prst="rect">
            <a:avLst/>
          </a:prstGeom>
          <a:noFill/>
        </p:spPr>
        <p:txBody>
          <a:bodyPr wrap="none" lIns="0" tIns="0" rIns="0" bIns="0" rtlCol="0">
            <a:spAutoFit/>
          </a:bodyPr>
          <a:lstStyle/>
          <a:p>
            <a:r>
              <a:rPr lang="en-MX" sz="2800" dirty="0"/>
              <a:t>𝞭 =3.0</a:t>
            </a:r>
          </a:p>
        </p:txBody>
      </p:sp>
      <p:sp>
        <p:nvSpPr>
          <p:cNvPr id="7" name="TextBox 6">
            <a:extLst>
              <a:ext uri="{FF2B5EF4-FFF2-40B4-BE49-F238E27FC236}">
                <a16:creationId xmlns:a16="http://schemas.microsoft.com/office/drawing/2014/main" id="{C306C060-6A55-654E-C6CE-78EA0DC3F267}"/>
              </a:ext>
            </a:extLst>
          </p:cNvPr>
          <p:cNvSpPr txBox="1"/>
          <p:nvPr/>
        </p:nvSpPr>
        <p:spPr>
          <a:xfrm>
            <a:off x="5064967" y="3761790"/>
            <a:ext cx="1949252" cy="430887"/>
          </a:xfrm>
          <a:prstGeom prst="rect">
            <a:avLst/>
          </a:prstGeom>
          <a:noFill/>
        </p:spPr>
        <p:txBody>
          <a:bodyPr wrap="none" lIns="0" tIns="0" rIns="0" bIns="0" rtlCol="0">
            <a:spAutoFit/>
          </a:bodyPr>
          <a:lstStyle/>
          <a:p>
            <a:r>
              <a:rPr lang="en-MX" dirty="0"/>
              <a:t> </a:t>
            </a:r>
            <a:r>
              <a:rPr lang="en-MX" sz="2800" dirty="0"/>
              <a:t>2.6 &lt; 𝞭  &lt; 3.0</a:t>
            </a:r>
          </a:p>
        </p:txBody>
      </p:sp>
      <p:sp>
        <p:nvSpPr>
          <p:cNvPr id="8" name="TextBox 7">
            <a:extLst>
              <a:ext uri="{FF2B5EF4-FFF2-40B4-BE49-F238E27FC236}">
                <a16:creationId xmlns:a16="http://schemas.microsoft.com/office/drawing/2014/main" id="{2BF48160-0489-2805-3DBE-6BA9538FEAE8}"/>
              </a:ext>
            </a:extLst>
          </p:cNvPr>
          <p:cNvSpPr txBox="1"/>
          <p:nvPr/>
        </p:nvSpPr>
        <p:spPr>
          <a:xfrm>
            <a:off x="5064967" y="1977848"/>
            <a:ext cx="1732847" cy="430887"/>
          </a:xfrm>
          <a:prstGeom prst="rect">
            <a:avLst/>
          </a:prstGeom>
          <a:noFill/>
        </p:spPr>
        <p:txBody>
          <a:bodyPr wrap="none" lIns="0" tIns="0" rIns="0" bIns="0" rtlCol="0">
            <a:spAutoFit/>
          </a:bodyPr>
          <a:lstStyle/>
          <a:p>
            <a:r>
              <a:rPr lang="en-MX" sz="2800" dirty="0"/>
              <a:t>2.5 ≤𝞭 ≤ 2.6</a:t>
            </a:r>
          </a:p>
        </p:txBody>
      </p:sp>
      <p:sp>
        <p:nvSpPr>
          <p:cNvPr id="3" name="TextBox 2">
            <a:extLst>
              <a:ext uri="{FF2B5EF4-FFF2-40B4-BE49-F238E27FC236}">
                <a16:creationId xmlns:a16="http://schemas.microsoft.com/office/drawing/2014/main" id="{FDF1C74D-B088-7A35-479D-F6D7F8E6FDEF}"/>
              </a:ext>
            </a:extLst>
          </p:cNvPr>
          <p:cNvSpPr txBox="1"/>
          <p:nvPr/>
        </p:nvSpPr>
        <p:spPr>
          <a:xfrm>
            <a:off x="1747209" y="1081842"/>
            <a:ext cx="6139543" cy="584775"/>
          </a:xfrm>
          <a:prstGeom prst="rect">
            <a:avLst/>
          </a:prstGeom>
          <a:noFill/>
        </p:spPr>
        <p:txBody>
          <a:bodyPr wrap="square" rtlCol="0">
            <a:spAutoFit/>
          </a:bodyPr>
          <a:lstStyle/>
          <a:p>
            <a:r>
              <a:rPr lang="en-MX" sz="3200" b="1" dirty="0">
                <a:solidFill>
                  <a:srgbClr val="C00000"/>
                </a:solidFill>
              </a:rPr>
              <a:t>Sahu et al. ApJL 884, L17 (2019)</a:t>
            </a:r>
          </a:p>
        </p:txBody>
      </p:sp>
    </p:spTree>
    <p:extLst>
      <p:ext uri="{BB962C8B-B14F-4D97-AF65-F5344CB8AC3E}">
        <p14:creationId xmlns:p14="http://schemas.microsoft.com/office/powerpoint/2010/main" val="383066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D08392-9147-0FE3-4788-1284B5A067A2}"/>
              </a:ext>
            </a:extLst>
          </p:cNvPr>
          <p:cNvSpPr txBox="1"/>
          <p:nvPr/>
        </p:nvSpPr>
        <p:spPr>
          <a:xfrm>
            <a:off x="486888" y="130629"/>
            <a:ext cx="8585860" cy="707886"/>
          </a:xfrm>
          <a:prstGeom prst="rect">
            <a:avLst/>
          </a:prstGeom>
          <a:noFill/>
        </p:spPr>
        <p:txBody>
          <a:bodyPr wrap="square" rtlCol="0">
            <a:spAutoFit/>
          </a:bodyPr>
          <a:lstStyle/>
          <a:p>
            <a:r>
              <a:rPr lang="en-MX" sz="4000" b="1" dirty="0">
                <a:solidFill>
                  <a:srgbClr val="C00000"/>
                </a:solidFill>
              </a:rPr>
              <a:t>Similarity between Blazar and GRB</a:t>
            </a:r>
          </a:p>
        </p:txBody>
      </p:sp>
      <p:sp>
        <p:nvSpPr>
          <p:cNvPr id="3" name="TextBox 2">
            <a:extLst>
              <a:ext uri="{FF2B5EF4-FFF2-40B4-BE49-F238E27FC236}">
                <a16:creationId xmlns:a16="http://schemas.microsoft.com/office/drawing/2014/main" id="{3DB23094-613A-DC8F-A1FA-980544EDBC2B}"/>
              </a:ext>
            </a:extLst>
          </p:cNvPr>
          <p:cNvSpPr txBox="1"/>
          <p:nvPr/>
        </p:nvSpPr>
        <p:spPr>
          <a:xfrm>
            <a:off x="344384" y="950377"/>
            <a:ext cx="11257808" cy="5693866"/>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GRB afterglows have the same radiation mechanism as the BL Lac objects. </a:t>
            </a:r>
          </a:p>
          <a:p>
            <a:pPr marL="457200" indent="-457200">
              <a:buFont typeface="Arial" panose="020B0604020202020204" pitchFamily="34" charset="0"/>
              <a:buChar char="•"/>
            </a:pPr>
            <a:r>
              <a:rPr lang="en-US" sz="2800" dirty="0"/>
              <a:t>A similar correlation of the synchrotron luminosity and Doppler factor between GRBs and AGNs. </a:t>
            </a:r>
          </a:p>
          <a:p>
            <a:pPr marL="457200" indent="-457200">
              <a:buFont typeface="Arial" panose="020B0604020202020204" pitchFamily="34" charset="0"/>
              <a:buChar char="•"/>
            </a:pPr>
            <a:r>
              <a:rPr lang="en-US" sz="2800" dirty="0"/>
              <a:t>Relativistic jets in AGNs and GRBs have a similar energy dissipation efficiency.</a:t>
            </a:r>
          </a:p>
          <a:p>
            <a:pPr marL="457200" indent="-457200">
              <a:buFont typeface="Arial" panose="020B0604020202020204" pitchFamily="34" charset="0"/>
              <a:buChar char="•"/>
            </a:pPr>
            <a:r>
              <a:rPr lang="en-US" sz="2800" dirty="0"/>
              <a:t>Despite order of magnitude differences in their masses and bulk Lorentz factors, the jets in GRBs and blazars have many characteristics in common. </a:t>
            </a:r>
          </a:p>
          <a:p>
            <a:endParaRPr lang="en-US" sz="2800" dirty="0"/>
          </a:p>
          <a:p>
            <a:r>
              <a:rPr lang="en-US" sz="2800" dirty="0"/>
              <a:t>We study the VHE emission mechanisms in the afterglow phases of GRBs by using the common mechanisms and processes that are being used to study the multi-</a:t>
            </a:r>
            <a:r>
              <a:rPr lang="en-US" sz="2800" dirty="0" err="1"/>
              <a:t>TeV</a:t>
            </a:r>
            <a:r>
              <a:rPr lang="en-US" sz="2800" dirty="0"/>
              <a:t> flaring of high energy blazars. </a:t>
            </a:r>
            <a:endParaRPr lang="en-MX" sz="2800" dirty="0"/>
          </a:p>
        </p:txBody>
      </p:sp>
    </p:spTree>
    <p:extLst>
      <p:ext uri="{BB962C8B-B14F-4D97-AF65-F5344CB8AC3E}">
        <p14:creationId xmlns:p14="http://schemas.microsoft.com/office/powerpoint/2010/main" val="241956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7ACA2-1279-F4DF-959E-754F8A6585CA}"/>
              </a:ext>
            </a:extLst>
          </p:cNvPr>
          <p:cNvSpPr txBox="1"/>
          <p:nvPr/>
        </p:nvSpPr>
        <p:spPr>
          <a:xfrm>
            <a:off x="285008" y="178130"/>
            <a:ext cx="10889673" cy="7017306"/>
          </a:xfrm>
          <a:prstGeom prst="rect">
            <a:avLst/>
          </a:prstGeom>
          <a:noFill/>
        </p:spPr>
        <p:txBody>
          <a:bodyPr wrap="square" rtlCol="0">
            <a:spAutoFit/>
          </a:bodyPr>
          <a:lstStyle/>
          <a:p>
            <a:pPr marL="571500" indent="-571500">
              <a:buFont typeface="Arial" panose="020B0604020202020204" pitchFamily="34" charset="0"/>
              <a:buChar char="•"/>
            </a:pPr>
            <a:r>
              <a:rPr lang="en-MX" sz="4000" dirty="0"/>
              <a:t>Introduction</a:t>
            </a:r>
          </a:p>
          <a:p>
            <a:pPr marL="571500" indent="-571500">
              <a:buFont typeface="Arial" panose="020B0604020202020204" pitchFamily="34" charset="0"/>
              <a:buChar char="•"/>
            </a:pPr>
            <a:r>
              <a:rPr lang="en-MX" sz="4000" dirty="0"/>
              <a:t>Observation of Gamma Ray Bursts (GRBs) in very high energy (VHE &gt; 100 GeV)</a:t>
            </a:r>
          </a:p>
          <a:p>
            <a:pPr marL="571500" indent="-571500">
              <a:buFont typeface="Arial" panose="020B0604020202020204" pitchFamily="34" charset="0"/>
              <a:buChar char="•"/>
            </a:pPr>
            <a:r>
              <a:rPr lang="en-MX" sz="4000" dirty="0"/>
              <a:t>What are the most used models to explein these events </a:t>
            </a:r>
          </a:p>
          <a:p>
            <a:pPr marL="571500" indent="-571500">
              <a:buFont typeface="Arial" panose="020B0604020202020204" pitchFamily="34" charset="0"/>
              <a:buChar char="•"/>
            </a:pPr>
            <a:r>
              <a:rPr lang="en-MX" sz="4000" dirty="0">
                <a:highlight>
                  <a:srgbClr val="00FF00"/>
                </a:highlight>
              </a:rPr>
              <a:t>Photohadronic model</a:t>
            </a:r>
          </a:p>
          <a:p>
            <a:pPr marL="571500" indent="-571500">
              <a:buFont typeface="Arial" panose="020B0604020202020204" pitchFamily="34" charset="0"/>
              <a:buChar char="•"/>
            </a:pPr>
            <a:r>
              <a:rPr lang="en-MX" sz="4000" dirty="0">
                <a:highlight>
                  <a:srgbClr val="FFFF00"/>
                </a:highlight>
              </a:rPr>
              <a:t>Observation of some GRBs in VHE</a:t>
            </a:r>
          </a:p>
          <a:p>
            <a:pPr marL="571500" indent="-571500">
              <a:buFont typeface="Arial" panose="020B0604020202020204" pitchFamily="34" charset="0"/>
              <a:buChar char="•"/>
            </a:pPr>
            <a:r>
              <a:rPr lang="en-MX" sz="4000" dirty="0">
                <a:highlight>
                  <a:srgbClr val="FFFF00"/>
                </a:highlight>
              </a:rPr>
              <a:t>GRB 221009A</a:t>
            </a:r>
          </a:p>
          <a:p>
            <a:pPr marL="571500" indent="-571500">
              <a:buFont typeface="Arial" panose="020B0604020202020204" pitchFamily="34" charset="0"/>
              <a:buChar char="•"/>
            </a:pPr>
            <a:r>
              <a:rPr lang="en-MX" sz="4000" dirty="0"/>
              <a:t>Summary</a:t>
            </a:r>
          </a:p>
          <a:p>
            <a:endParaRPr lang="en-MX" sz="3600" dirty="0"/>
          </a:p>
          <a:p>
            <a:pPr marL="571500" indent="-571500">
              <a:buFont typeface="Arial" panose="020B0604020202020204" pitchFamily="34" charset="0"/>
              <a:buChar char="•"/>
            </a:pPr>
            <a:endParaRPr lang="en-MX" sz="3600" dirty="0"/>
          </a:p>
          <a:p>
            <a:endParaRPr lang="en-MX" dirty="0"/>
          </a:p>
        </p:txBody>
      </p:sp>
    </p:spTree>
    <p:extLst>
      <p:ext uri="{BB962C8B-B14F-4D97-AF65-F5344CB8AC3E}">
        <p14:creationId xmlns:p14="http://schemas.microsoft.com/office/powerpoint/2010/main" val="20571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1DE3FD93-ACD9-854D-9C68-899AD1DF3196}"/>
              </a:ext>
            </a:extLst>
          </p:cNvPr>
          <p:cNvPicPr>
            <a:picLocks noGrp="1" noChangeAspect="1"/>
          </p:cNvPicPr>
          <p:nvPr>
            <p:ph idx="1"/>
          </p:nvPr>
        </p:nvPicPr>
        <p:blipFill>
          <a:blip r:embed="rId2"/>
          <a:stretch>
            <a:fillRect/>
          </a:stretch>
        </p:blipFill>
        <p:spPr>
          <a:xfrm>
            <a:off x="400795" y="158334"/>
            <a:ext cx="9372599" cy="6879778"/>
          </a:xfrm>
        </p:spPr>
      </p:pic>
      <p:sp>
        <p:nvSpPr>
          <p:cNvPr id="2" name="TextBox 1">
            <a:extLst>
              <a:ext uri="{FF2B5EF4-FFF2-40B4-BE49-F238E27FC236}">
                <a16:creationId xmlns:a16="http://schemas.microsoft.com/office/drawing/2014/main" id="{AB23794D-BC6D-6272-E491-27C38E57BA59}"/>
              </a:ext>
            </a:extLst>
          </p:cNvPr>
          <p:cNvSpPr txBox="1"/>
          <p:nvPr/>
        </p:nvSpPr>
        <p:spPr>
          <a:xfrm>
            <a:off x="9785268" y="1626919"/>
            <a:ext cx="2291937" cy="646331"/>
          </a:xfrm>
          <a:prstGeom prst="rect">
            <a:avLst/>
          </a:prstGeom>
          <a:noFill/>
        </p:spPr>
        <p:txBody>
          <a:bodyPr wrap="square" rtlCol="0">
            <a:spAutoFit/>
          </a:bodyPr>
          <a:lstStyle/>
          <a:p>
            <a:r>
              <a:rPr lang="en-MX" b="1" dirty="0">
                <a:solidFill>
                  <a:srgbClr val="FF0000"/>
                </a:solidFill>
              </a:rPr>
              <a:t>ApJL 895, L41 (2020)</a:t>
            </a:r>
          </a:p>
          <a:p>
            <a:r>
              <a:rPr lang="en-MX" b="1" dirty="0">
                <a:solidFill>
                  <a:srgbClr val="FF0000"/>
                </a:solidFill>
              </a:rPr>
              <a:t>Sahu and Carlos</a:t>
            </a:r>
          </a:p>
        </p:txBody>
      </p:sp>
      <p:sp>
        <p:nvSpPr>
          <p:cNvPr id="6" name="TextBox 5">
            <a:extLst>
              <a:ext uri="{FF2B5EF4-FFF2-40B4-BE49-F238E27FC236}">
                <a16:creationId xmlns:a16="http://schemas.microsoft.com/office/drawing/2014/main" id="{E52338AE-F86D-DDE0-A373-6E098B13F063}"/>
              </a:ext>
            </a:extLst>
          </p:cNvPr>
          <p:cNvSpPr txBox="1"/>
          <p:nvPr/>
        </p:nvSpPr>
        <p:spPr>
          <a:xfrm>
            <a:off x="605643" y="0"/>
            <a:ext cx="10046524" cy="646331"/>
          </a:xfrm>
          <a:prstGeom prst="rect">
            <a:avLst/>
          </a:prstGeom>
          <a:noFill/>
        </p:spPr>
        <p:txBody>
          <a:bodyPr wrap="square">
            <a:spAutoFit/>
          </a:bodyPr>
          <a:lstStyle/>
          <a:p>
            <a:r>
              <a:rPr lang="en-MX" sz="3600" b="1" dirty="0">
                <a:solidFill>
                  <a:srgbClr val="C00000"/>
                </a:solidFill>
              </a:rPr>
              <a:t>Spectra of Observed GRBs in VHE 𝛄-rays:</a:t>
            </a:r>
          </a:p>
        </p:txBody>
      </p:sp>
      <p:sp>
        <p:nvSpPr>
          <p:cNvPr id="3" name="TextBox 2">
            <a:extLst>
              <a:ext uri="{FF2B5EF4-FFF2-40B4-BE49-F238E27FC236}">
                <a16:creationId xmlns:a16="http://schemas.microsoft.com/office/drawing/2014/main" id="{F0C3D03A-E258-80BB-5F72-FDC2CF1685C2}"/>
              </a:ext>
            </a:extLst>
          </p:cNvPr>
          <p:cNvSpPr txBox="1"/>
          <p:nvPr/>
        </p:nvSpPr>
        <p:spPr>
          <a:xfrm>
            <a:off x="5522026" y="3598223"/>
            <a:ext cx="2802577" cy="646331"/>
          </a:xfrm>
          <a:prstGeom prst="rect">
            <a:avLst/>
          </a:prstGeom>
          <a:noFill/>
        </p:spPr>
        <p:txBody>
          <a:bodyPr wrap="square" rtlCol="0">
            <a:spAutoFit/>
          </a:bodyPr>
          <a:lstStyle/>
          <a:p>
            <a:r>
              <a:rPr lang="en-MX" b="1" dirty="0">
                <a:highlight>
                  <a:srgbClr val="FFFF00"/>
                </a:highlight>
              </a:rPr>
              <a:t>Proton interacting with the SSC photons</a:t>
            </a:r>
          </a:p>
        </p:txBody>
      </p:sp>
    </p:spTree>
    <p:extLst>
      <p:ext uri="{BB962C8B-B14F-4D97-AF65-F5344CB8AC3E}">
        <p14:creationId xmlns:p14="http://schemas.microsoft.com/office/powerpoint/2010/main" val="1503242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12172002-CCC9-6F44-8DB2-0077BFB81C67}"/>
              </a:ext>
            </a:extLst>
          </p:cNvPr>
          <p:cNvPicPr>
            <a:picLocks noGrp="1" noChangeAspect="1"/>
          </p:cNvPicPr>
          <p:nvPr>
            <p:ph idx="1"/>
          </p:nvPr>
        </p:nvPicPr>
        <p:blipFill>
          <a:blip r:embed="rId2"/>
          <a:stretch>
            <a:fillRect/>
          </a:stretch>
        </p:blipFill>
        <p:spPr>
          <a:xfrm>
            <a:off x="0" y="-232006"/>
            <a:ext cx="12192000" cy="6858000"/>
          </a:xfrm>
        </p:spPr>
      </p:pic>
      <p:sp>
        <p:nvSpPr>
          <p:cNvPr id="8" name="TextBox 7">
            <a:extLst>
              <a:ext uri="{FF2B5EF4-FFF2-40B4-BE49-F238E27FC236}">
                <a16:creationId xmlns:a16="http://schemas.microsoft.com/office/drawing/2014/main" id="{180CF039-EFE6-C5EA-DC30-D527F7AC25F4}"/>
              </a:ext>
            </a:extLst>
          </p:cNvPr>
          <p:cNvSpPr txBox="1"/>
          <p:nvPr/>
        </p:nvSpPr>
        <p:spPr>
          <a:xfrm>
            <a:off x="6896595" y="2550663"/>
            <a:ext cx="2449286" cy="646331"/>
          </a:xfrm>
          <a:prstGeom prst="rect">
            <a:avLst/>
          </a:prstGeom>
          <a:noFill/>
        </p:spPr>
        <p:txBody>
          <a:bodyPr wrap="square">
            <a:spAutoFit/>
          </a:bodyPr>
          <a:lstStyle/>
          <a:p>
            <a:r>
              <a:rPr lang="en-MX" b="1" dirty="0">
                <a:solidFill>
                  <a:srgbClr val="FF0000"/>
                </a:solidFill>
              </a:rPr>
              <a:t>ApJL 895, L41 (2020)</a:t>
            </a:r>
          </a:p>
          <a:p>
            <a:r>
              <a:rPr lang="en-MX" b="1" dirty="0">
                <a:solidFill>
                  <a:srgbClr val="FF0000"/>
                </a:solidFill>
              </a:rPr>
              <a:t>Sahu and Carlos</a:t>
            </a:r>
          </a:p>
        </p:txBody>
      </p:sp>
      <p:sp>
        <p:nvSpPr>
          <p:cNvPr id="10" name="TextBox 9">
            <a:extLst>
              <a:ext uri="{FF2B5EF4-FFF2-40B4-BE49-F238E27FC236}">
                <a16:creationId xmlns:a16="http://schemas.microsoft.com/office/drawing/2014/main" id="{E04EBD1E-9FC8-B8C4-F16F-475B55659A9B}"/>
              </a:ext>
            </a:extLst>
          </p:cNvPr>
          <p:cNvSpPr txBox="1"/>
          <p:nvPr/>
        </p:nvSpPr>
        <p:spPr>
          <a:xfrm>
            <a:off x="1928256" y="1418503"/>
            <a:ext cx="2798123" cy="369332"/>
          </a:xfrm>
          <a:prstGeom prst="rect">
            <a:avLst/>
          </a:prstGeom>
          <a:noFill/>
        </p:spPr>
        <p:txBody>
          <a:bodyPr wrap="square">
            <a:spAutoFit/>
          </a:bodyPr>
          <a:lstStyle/>
          <a:p>
            <a:r>
              <a:rPr lang="en-MX" b="1" dirty="0">
                <a:solidFill>
                  <a:srgbClr val="FF0000"/>
                </a:solidFill>
              </a:rPr>
              <a:t>Nature 575, 464 (2019) </a:t>
            </a:r>
          </a:p>
        </p:txBody>
      </p:sp>
      <p:sp>
        <p:nvSpPr>
          <p:cNvPr id="2" name="TextBox 1">
            <a:extLst>
              <a:ext uri="{FF2B5EF4-FFF2-40B4-BE49-F238E27FC236}">
                <a16:creationId xmlns:a16="http://schemas.microsoft.com/office/drawing/2014/main" id="{830668E3-F886-2364-7E0D-799ADB6E23A1}"/>
              </a:ext>
            </a:extLst>
          </p:cNvPr>
          <p:cNvSpPr txBox="1"/>
          <p:nvPr/>
        </p:nvSpPr>
        <p:spPr>
          <a:xfrm>
            <a:off x="6896595" y="3800104"/>
            <a:ext cx="3541815" cy="646331"/>
          </a:xfrm>
          <a:prstGeom prst="rect">
            <a:avLst/>
          </a:prstGeom>
          <a:noFill/>
        </p:spPr>
        <p:txBody>
          <a:bodyPr wrap="square" rtlCol="0">
            <a:spAutoFit/>
          </a:bodyPr>
          <a:lstStyle/>
          <a:p>
            <a:r>
              <a:rPr lang="en-MX" b="1" dirty="0">
                <a:highlight>
                  <a:srgbClr val="FFFF00"/>
                </a:highlight>
              </a:rPr>
              <a:t>Proton interacting with the synchroton photons</a:t>
            </a:r>
          </a:p>
        </p:txBody>
      </p:sp>
    </p:spTree>
    <p:extLst>
      <p:ext uri="{BB962C8B-B14F-4D97-AF65-F5344CB8AC3E}">
        <p14:creationId xmlns:p14="http://schemas.microsoft.com/office/powerpoint/2010/main" val="387209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389875-BE53-DAD1-21BA-FCA2A91BF6B7}"/>
              </a:ext>
            </a:extLst>
          </p:cNvPr>
          <p:cNvSpPr txBox="1"/>
          <p:nvPr/>
        </p:nvSpPr>
        <p:spPr>
          <a:xfrm>
            <a:off x="235527" y="447348"/>
            <a:ext cx="9244166" cy="523220"/>
          </a:xfrm>
          <a:prstGeom prst="rect">
            <a:avLst/>
          </a:prstGeom>
          <a:noFill/>
        </p:spPr>
        <p:txBody>
          <a:bodyPr wrap="square" rtlCol="0">
            <a:spAutoFit/>
          </a:bodyPr>
          <a:lstStyle/>
          <a:p>
            <a:r>
              <a:rPr lang="en-MX" sz="2800" b="1" dirty="0">
                <a:solidFill>
                  <a:srgbClr val="FF0000"/>
                </a:solidFill>
              </a:rPr>
              <a:t>GRB 190829A observed by HESS, Science 372, 1081 (2021) </a:t>
            </a:r>
          </a:p>
        </p:txBody>
      </p:sp>
      <p:pic>
        <p:nvPicPr>
          <p:cNvPr id="6" name="Picture 5">
            <a:extLst>
              <a:ext uri="{FF2B5EF4-FFF2-40B4-BE49-F238E27FC236}">
                <a16:creationId xmlns:a16="http://schemas.microsoft.com/office/drawing/2014/main" id="{FB4EBF3D-E390-5D24-B411-2BDF6E20821B}"/>
              </a:ext>
            </a:extLst>
          </p:cNvPr>
          <p:cNvPicPr>
            <a:picLocks noChangeAspect="1"/>
          </p:cNvPicPr>
          <p:nvPr/>
        </p:nvPicPr>
        <p:blipFill>
          <a:blip r:embed="rId3"/>
          <a:stretch>
            <a:fillRect/>
          </a:stretch>
        </p:blipFill>
        <p:spPr>
          <a:xfrm>
            <a:off x="5509967" y="712670"/>
            <a:ext cx="6529633" cy="6070517"/>
          </a:xfrm>
          <a:prstGeom prst="rect">
            <a:avLst/>
          </a:prstGeom>
        </p:spPr>
      </p:pic>
      <p:pic>
        <p:nvPicPr>
          <p:cNvPr id="8" name="Picture 7">
            <a:extLst>
              <a:ext uri="{FF2B5EF4-FFF2-40B4-BE49-F238E27FC236}">
                <a16:creationId xmlns:a16="http://schemas.microsoft.com/office/drawing/2014/main" id="{D7F5537D-41C4-947D-2E4B-803EFAAB4B3F}"/>
              </a:ext>
            </a:extLst>
          </p:cNvPr>
          <p:cNvPicPr>
            <a:picLocks noChangeAspect="1"/>
          </p:cNvPicPr>
          <p:nvPr/>
        </p:nvPicPr>
        <p:blipFill>
          <a:blip r:embed="rId4"/>
          <a:stretch>
            <a:fillRect/>
          </a:stretch>
        </p:blipFill>
        <p:spPr>
          <a:xfrm>
            <a:off x="152400" y="787483"/>
            <a:ext cx="6262688" cy="6070517"/>
          </a:xfrm>
          <a:prstGeom prst="rect">
            <a:avLst/>
          </a:prstGeom>
        </p:spPr>
      </p:pic>
      <p:sp>
        <p:nvSpPr>
          <p:cNvPr id="9" name="TextBox 8">
            <a:extLst>
              <a:ext uri="{FF2B5EF4-FFF2-40B4-BE49-F238E27FC236}">
                <a16:creationId xmlns:a16="http://schemas.microsoft.com/office/drawing/2014/main" id="{D8CE3779-EE6C-66D4-B63E-3631C5A432A1}"/>
              </a:ext>
            </a:extLst>
          </p:cNvPr>
          <p:cNvSpPr txBox="1"/>
          <p:nvPr/>
        </p:nvSpPr>
        <p:spPr>
          <a:xfrm>
            <a:off x="4774483" y="6341409"/>
            <a:ext cx="3095625" cy="369332"/>
          </a:xfrm>
          <a:prstGeom prst="rect">
            <a:avLst/>
          </a:prstGeom>
          <a:noFill/>
        </p:spPr>
        <p:txBody>
          <a:bodyPr wrap="square" rtlCol="0">
            <a:spAutoFit/>
          </a:bodyPr>
          <a:lstStyle/>
          <a:p>
            <a:r>
              <a:rPr lang="en-MX" b="1" dirty="0">
                <a:solidFill>
                  <a:srgbClr val="FF0000"/>
                </a:solidFill>
              </a:rPr>
              <a:t>Sahu et al, ApJ 929, 70 (2022)</a:t>
            </a:r>
          </a:p>
        </p:txBody>
      </p:sp>
      <p:pic>
        <p:nvPicPr>
          <p:cNvPr id="3" name="Picture 2">
            <a:extLst>
              <a:ext uri="{FF2B5EF4-FFF2-40B4-BE49-F238E27FC236}">
                <a16:creationId xmlns:a16="http://schemas.microsoft.com/office/drawing/2014/main" id="{13EA78DC-2844-1FE0-4E75-2F20B6229F55}"/>
              </a:ext>
            </a:extLst>
          </p:cNvPr>
          <p:cNvPicPr>
            <a:picLocks noChangeAspect="1"/>
          </p:cNvPicPr>
          <p:nvPr/>
        </p:nvPicPr>
        <p:blipFill>
          <a:blip r:embed="rId4"/>
          <a:stretch>
            <a:fillRect/>
          </a:stretch>
        </p:blipFill>
        <p:spPr>
          <a:xfrm>
            <a:off x="152400" y="791195"/>
            <a:ext cx="6262688" cy="6070517"/>
          </a:xfrm>
          <a:prstGeom prst="rect">
            <a:avLst/>
          </a:prstGeom>
        </p:spPr>
      </p:pic>
      <p:sp>
        <p:nvSpPr>
          <p:cNvPr id="7" name="TextBox 6">
            <a:extLst>
              <a:ext uri="{FF2B5EF4-FFF2-40B4-BE49-F238E27FC236}">
                <a16:creationId xmlns:a16="http://schemas.microsoft.com/office/drawing/2014/main" id="{A71BF249-BFCD-EDED-7A38-857F4522B90D}"/>
              </a:ext>
            </a:extLst>
          </p:cNvPr>
          <p:cNvSpPr txBox="1"/>
          <p:nvPr/>
        </p:nvSpPr>
        <p:spPr>
          <a:xfrm>
            <a:off x="3832976" y="1098792"/>
            <a:ext cx="6688561" cy="369332"/>
          </a:xfrm>
          <a:prstGeom prst="rect">
            <a:avLst/>
          </a:prstGeom>
          <a:noFill/>
        </p:spPr>
        <p:txBody>
          <a:bodyPr wrap="square">
            <a:spAutoFit/>
          </a:bodyPr>
          <a:lstStyle/>
          <a:p>
            <a:r>
              <a:rPr lang="en-MX" b="1" dirty="0">
                <a:highlight>
                  <a:srgbClr val="FFFF00"/>
                </a:highlight>
              </a:rPr>
              <a:t>Proton interacting with the SSC photons in the forward shock region</a:t>
            </a:r>
          </a:p>
        </p:txBody>
      </p:sp>
    </p:spTree>
    <p:extLst>
      <p:ext uri="{BB962C8B-B14F-4D97-AF65-F5344CB8AC3E}">
        <p14:creationId xmlns:p14="http://schemas.microsoft.com/office/powerpoint/2010/main" val="3458656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23D98C-7984-A731-38F9-0C39BDAFFE56}"/>
              </a:ext>
            </a:extLst>
          </p:cNvPr>
          <p:cNvSpPr/>
          <p:nvPr/>
        </p:nvSpPr>
        <p:spPr>
          <a:xfrm>
            <a:off x="3402795" y="2967335"/>
            <a:ext cx="5386411" cy="1200329"/>
          </a:xfrm>
          <a:prstGeom prst="rect">
            <a:avLst/>
          </a:prstGeom>
          <a:noFill/>
        </p:spPr>
        <p:txBody>
          <a:bodyPr wrap="none" lIns="91440" tIns="45720" rIns="91440" bIns="45720">
            <a:spAutoFit/>
          </a:bodyPr>
          <a:lstStyle/>
          <a:p>
            <a:pPr algn="ctr"/>
            <a:r>
              <a:rPr lang="en-MX" sz="7200" b="1" cap="none" spc="0" dirty="0">
                <a:ln w="13462">
                  <a:solidFill>
                    <a:schemeClr val="bg1"/>
                  </a:solidFill>
                  <a:prstDash val="solid"/>
                </a:ln>
                <a:solidFill>
                  <a:srgbClr val="C00000"/>
                </a:solidFill>
                <a:effectLst>
                  <a:outerShdw dist="38100" dir="2700000" algn="bl" rotWithShape="0">
                    <a:schemeClr val="accent5"/>
                  </a:outerShdw>
                </a:effectLst>
              </a:rPr>
              <a:t>GRB 221009A</a:t>
            </a:r>
          </a:p>
        </p:txBody>
      </p:sp>
    </p:spTree>
    <p:extLst>
      <p:ext uri="{BB962C8B-B14F-4D97-AF65-F5344CB8AC3E}">
        <p14:creationId xmlns:p14="http://schemas.microsoft.com/office/powerpoint/2010/main" val="3497835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E49A51D-DB62-33A4-1788-BDB7CBA397A5}"/>
              </a:ext>
            </a:extLst>
          </p:cNvPr>
          <p:cNvPicPr>
            <a:picLocks noChangeAspect="1"/>
          </p:cNvPicPr>
          <p:nvPr/>
        </p:nvPicPr>
        <p:blipFill>
          <a:blip r:embed="rId3"/>
          <a:stretch>
            <a:fillRect/>
          </a:stretch>
        </p:blipFill>
        <p:spPr>
          <a:xfrm>
            <a:off x="0" y="0"/>
            <a:ext cx="12440780" cy="6723550"/>
          </a:xfrm>
          <a:prstGeom prst="rect">
            <a:avLst/>
          </a:prstGeom>
        </p:spPr>
      </p:pic>
    </p:spTree>
    <p:extLst>
      <p:ext uri="{BB962C8B-B14F-4D97-AF65-F5344CB8AC3E}">
        <p14:creationId xmlns:p14="http://schemas.microsoft.com/office/powerpoint/2010/main" val="1157102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BB9AD-6D80-E985-9E23-D79F4F9CEC19}"/>
              </a:ext>
            </a:extLst>
          </p:cNvPr>
          <p:cNvSpPr txBox="1"/>
          <p:nvPr/>
        </p:nvSpPr>
        <p:spPr>
          <a:xfrm>
            <a:off x="0" y="0"/>
            <a:ext cx="10719460" cy="6555641"/>
          </a:xfrm>
          <a:prstGeom prst="rect">
            <a:avLst/>
          </a:prstGeom>
          <a:noFill/>
        </p:spPr>
        <p:txBody>
          <a:bodyPr wrap="square">
            <a:spAutoFit/>
          </a:bodyPr>
          <a:lstStyle/>
          <a:p>
            <a:r>
              <a:rPr lang="en-MX" sz="3600" b="1" dirty="0">
                <a:solidFill>
                  <a:srgbClr val="FF0000"/>
                </a:solidFill>
                <a:highlight>
                  <a:srgbClr val="FFFF00"/>
                </a:highlight>
              </a:rPr>
              <a:t>Observation</a:t>
            </a:r>
          </a:p>
          <a:p>
            <a:endParaRPr lang="en-MX" sz="2800" dirty="0"/>
          </a:p>
          <a:p>
            <a:pPr marL="285750" indent="-285750">
              <a:buFont typeface="Arial" panose="020B0604020202020204" pitchFamily="34" charset="0"/>
              <a:buChar char="•"/>
            </a:pPr>
            <a:r>
              <a:rPr lang="en-MX" sz="2800" dirty="0"/>
              <a:t>On </a:t>
            </a:r>
            <a:r>
              <a:rPr lang="en-MX" sz="2800" dirty="0">
                <a:highlight>
                  <a:srgbClr val="FFFF00"/>
                </a:highlight>
              </a:rPr>
              <a:t>October 9, 2022, at T0 = 13 : 16 : 59.000 UT</a:t>
            </a:r>
            <a:r>
              <a:rPr lang="en-MX" sz="2800" dirty="0"/>
              <a:t>, a long duration gamma-ray burst (GRB), identified as GRB 221009A (also known as Swift J1913.1+1946) was detected in the direction of the constellation Sagitta by the Gamma-ray Burst Monitor (GBM) onboard the Fermi Gamma-ray Space Telescope. </a:t>
            </a:r>
          </a:p>
          <a:p>
            <a:pPr marL="285750" indent="-285750">
              <a:buFont typeface="Arial" panose="020B0604020202020204" pitchFamily="34" charset="0"/>
              <a:buChar char="•"/>
            </a:pPr>
            <a:endParaRPr lang="en-MX" sz="2800" dirty="0"/>
          </a:p>
          <a:p>
            <a:pPr marL="285750" indent="-285750">
              <a:buFont typeface="Arial" panose="020B0604020202020204" pitchFamily="34" charset="0"/>
              <a:buChar char="•"/>
            </a:pPr>
            <a:r>
              <a:rPr lang="en-MX" sz="2800" dirty="0"/>
              <a:t>The prompt emission was also detected by several other space observatories, such as the Fermi Large Area Telescope (LAT), Swift, AGILE, INTEGRAL, Solar Orbiter, SRG, Konus, GRBAlpha and STPSat-6.</a:t>
            </a:r>
          </a:p>
          <a:p>
            <a:pPr marL="285750" indent="-285750">
              <a:buFont typeface="Arial" panose="020B0604020202020204" pitchFamily="34" charset="0"/>
              <a:buChar char="•"/>
            </a:pPr>
            <a:endParaRPr lang="en-MX" sz="2800" dirty="0"/>
          </a:p>
          <a:p>
            <a:pPr marL="285750" indent="-285750">
              <a:buFont typeface="Arial" panose="020B0604020202020204" pitchFamily="34" charset="0"/>
              <a:buChar char="•"/>
            </a:pPr>
            <a:r>
              <a:rPr lang="en-MX" sz="2800" dirty="0">
                <a:highlight>
                  <a:srgbClr val="FFFF00"/>
                </a:highlight>
              </a:rPr>
              <a:t>The Fermi-LAT detected the most energetic photon of energy 99.3 GeV (at t_0+240 s). </a:t>
            </a:r>
          </a:p>
          <a:p>
            <a:endParaRPr lang="en-MX" sz="2000" dirty="0"/>
          </a:p>
        </p:txBody>
      </p:sp>
    </p:spTree>
    <p:extLst>
      <p:ext uri="{BB962C8B-B14F-4D97-AF65-F5344CB8AC3E}">
        <p14:creationId xmlns:p14="http://schemas.microsoft.com/office/powerpoint/2010/main" val="1255191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BB9AD-6D80-E985-9E23-D79F4F9CEC19}"/>
              </a:ext>
            </a:extLst>
          </p:cNvPr>
          <p:cNvSpPr txBox="1"/>
          <p:nvPr/>
        </p:nvSpPr>
        <p:spPr>
          <a:xfrm>
            <a:off x="0" y="0"/>
            <a:ext cx="10719460" cy="6986528"/>
          </a:xfrm>
          <a:prstGeom prst="rect">
            <a:avLst/>
          </a:prstGeom>
          <a:noFill/>
        </p:spPr>
        <p:txBody>
          <a:bodyPr wrap="square">
            <a:spAutoFit/>
          </a:bodyPr>
          <a:lstStyle/>
          <a:p>
            <a:pPr marL="457200" indent="-457200">
              <a:buFont typeface="Arial" panose="020B0604020202020204" pitchFamily="34" charset="0"/>
              <a:buChar char="•"/>
            </a:pPr>
            <a:r>
              <a:rPr lang="en-MX" sz="2800" dirty="0">
                <a:highlight>
                  <a:srgbClr val="FFFF00"/>
                </a:highlight>
              </a:rPr>
              <a:t>It is the highest energy photon ever detected by Fermi-LAT from a GRB in the prompt phase.</a:t>
            </a:r>
            <a:r>
              <a:rPr lang="en-MX" sz="2800" dirty="0"/>
              <a:t> </a:t>
            </a:r>
          </a:p>
          <a:p>
            <a:pPr marL="457200" indent="-457200">
              <a:buFont typeface="Arial" panose="020B0604020202020204" pitchFamily="34" charset="0"/>
              <a:buChar char="•"/>
            </a:pPr>
            <a:endParaRPr lang="en-MX" sz="2800" dirty="0"/>
          </a:p>
          <a:p>
            <a:pPr marL="457200" indent="-457200">
              <a:buFont typeface="Arial" panose="020B0604020202020204" pitchFamily="34" charset="0"/>
              <a:buChar char="•"/>
            </a:pPr>
            <a:r>
              <a:rPr lang="en-MX" sz="2800" dirty="0"/>
              <a:t>The afterglow emission was also observed at different wavelengths and the optical follow-up observation estimated a very low redshift of </a:t>
            </a:r>
            <a:r>
              <a:rPr lang="en-MX" sz="2800" dirty="0">
                <a:highlight>
                  <a:srgbClr val="FFFF00"/>
                </a:highlight>
              </a:rPr>
              <a:t>z= 0.151.</a:t>
            </a:r>
          </a:p>
          <a:p>
            <a:pPr marL="457200" indent="-457200">
              <a:buFont typeface="Arial" panose="020B0604020202020204" pitchFamily="34" charset="0"/>
              <a:buChar char="•"/>
            </a:pPr>
            <a:endParaRPr lang="en-MX" sz="2800" dirty="0"/>
          </a:p>
          <a:p>
            <a:pPr marL="457200" indent="-457200">
              <a:buFont typeface="Arial" panose="020B0604020202020204" pitchFamily="34" charset="0"/>
              <a:buChar char="•"/>
            </a:pPr>
            <a:r>
              <a:rPr lang="en-MX" sz="2800" dirty="0">
                <a:highlight>
                  <a:srgbClr val="FFFF00"/>
                </a:highlight>
              </a:rPr>
              <a:t>The total emitted isotropic-equivalent gamma-ray energy from GRB 221009A is estimated to be 1.2e+55 erg. </a:t>
            </a:r>
          </a:p>
          <a:p>
            <a:pPr marL="457200" indent="-457200">
              <a:buFont typeface="Arial" panose="020B0604020202020204" pitchFamily="34" charset="0"/>
              <a:buChar char="•"/>
            </a:pPr>
            <a:endParaRPr lang="en-MX" sz="2800" dirty="0">
              <a:highlight>
                <a:srgbClr val="FFFF00"/>
              </a:highlight>
            </a:endParaRPr>
          </a:p>
          <a:p>
            <a:pPr marL="457200" indent="-457200">
              <a:buFont typeface="Arial" panose="020B0604020202020204" pitchFamily="34" charset="0"/>
              <a:buChar char="•"/>
            </a:pPr>
            <a:r>
              <a:rPr lang="en-MX" sz="2800" dirty="0">
                <a:highlight>
                  <a:srgbClr val="FFFF00"/>
                </a:highlight>
              </a:rPr>
              <a:t>This is the brightest, long-duration GRB, and arguably, one of the nearest, and possibly, the most energetic GRB ever observed.</a:t>
            </a:r>
          </a:p>
          <a:p>
            <a:pPr marL="457200" indent="-457200">
              <a:buFont typeface="Arial" panose="020B0604020202020204" pitchFamily="34" charset="0"/>
              <a:buChar char="•"/>
            </a:pPr>
            <a:endParaRPr lang="en-MX" sz="2800" dirty="0"/>
          </a:p>
          <a:p>
            <a:pPr marL="457200" indent="-457200">
              <a:buFont typeface="Arial" panose="020B0604020202020204" pitchFamily="34" charset="0"/>
              <a:buChar char="•"/>
            </a:pPr>
            <a:r>
              <a:rPr lang="en-MX" sz="2800" dirty="0"/>
              <a:t> </a:t>
            </a:r>
            <a:r>
              <a:rPr lang="en-MX" sz="2800" dirty="0">
                <a:highlight>
                  <a:srgbClr val="FFFF00"/>
                </a:highlight>
              </a:rPr>
              <a:t>It has also been reported that GRB 221009A produced a significant ionization of the Earth's lower ionosphere (~ 60-100 km and is the strongest ionization effect ever recorded from a GRB).</a:t>
            </a:r>
          </a:p>
        </p:txBody>
      </p:sp>
    </p:spTree>
    <p:extLst>
      <p:ext uri="{BB962C8B-B14F-4D97-AF65-F5344CB8AC3E}">
        <p14:creationId xmlns:p14="http://schemas.microsoft.com/office/powerpoint/2010/main" val="300958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B9E43F-33F9-F27A-0F26-784942B67EB0}"/>
              </a:ext>
            </a:extLst>
          </p:cNvPr>
          <p:cNvSpPr txBox="1"/>
          <p:nvPr/>
        </p:nvSpPr>
        <p:spPr>
          <a:xfrm>
            <a:off x="387927" y="291589"/>
            <a:ext cx="11804073" cy="6401753"/>
          </a:xfrm>
          <a:prstGeom prst="rect">
            <a:avLst/>
          </a:prstGeom>
          <a:noFill/>
        </p:spPr>
        <p:txBody>
          <a:bodyPr wrap="square">
            <a:spAutoFit/>
          </a:bodyPr>
          <a:lstStyle/>
          <a:p>
            <a:pPr marL="457200" indent="-457200">
              <a:buFont typeface="Arial" panose="020B0604020202020204" pitchFamily="34" charset="0"/>
              <a:buChar char="•"/>
            </a:pPr>
            <a:r>
              <a:rPr lang="en-MX" sz="2800" dirty="0"/>
              <a:t>The </a:t>
            </a:r>
            <a:r>
              <a:rPr lang="en-MX" sz="2800" dirty="0">
                <a:highlight>
                  <a:srgbClr val="FFFF00"/>
                </a:highlight>
              </a:rPr>
              <a:t>Large High Altitude Air Shower Observatory (LHAASO), </a:t>
            </a:r>
            <a:r>
              <a:rPr lang="en-MX" sz="2800" b="1" dirty="0">
                <a:highlight>
                  <a:srgbClr val="FFFF00"/>
                </a:highlight>
              </a:rPr>
              <a:t>Tibet, China</a:t>
            </a:r>
            <a:r>
              <a:rPr lang="en-MX" sz="2800" dirty="0">
                <a:highlight>
                  <a:srgbClr val="FFFF00"/>
                </a:highlight>
              </a:rPr>
              <a:t> </a:t>
            </a:r>
            <a:r>
              <a:rPr lang="en-MX" sz="2800" dirty="0"/>
              <a:t>with the </a:t>
            </a:r>
            <a:r>
              <a:rPr lang="en-MX" sz="2800" dirty="0">
                <a:highlight>
                  <a:srgbClr val="00FFFF"/>
                </a:highlight>
              </a:rPr>
              <a:t>water Cherenkov detector array (WCDA) </a:t>
            </a:r>
            <a:r>
              <a:rPr lang="en-MX" sz="2800" dirty="0"/>
              <a:t>and the larger air shower </a:t>
            </a:r>
            <a:r>
              <a:rPr lang="en-MX" sz="2800" dirty="0">
                <a:highlight>
                  <a:srgbClr val="FF00FF"/>
                </a:highlight>
              </a:rPr>
              <a:t>kilometer square area (KM2A) detector </a:t>
            </a:r>
            <a:r>
              <a:rPr lang="en-MX" sz="2800" dirty="0"/>
              <a:t>observed more than </a:t>
            </a:r>
            <a:r>
              <a:rPr lang="en-MX" sz="2800" dirty="0">
                <a:highlight>
                  <a:srgbClr val="FFFF00"/>
                </a:highlight>
              </a:rPr>
              <a:t>5000 very high energy (VHE) </a:t>
            </a:r>
            <a:r>
              <a:rPr lang="en-MX" sz="2800" dirty="0"/>
              <a:t>photons within </a:t>
            </a:r>
            <a:r>
              <a:rPr lang="en-MX" sz="2800" dirty="0">
                <a:highlight>
                  <a:srgbClr val="FFFF00"/>
                </a:highlight>
              </a:rPr>
              <a:t>T0+2000 s in the 500 GeV to 18 TeV</a:t>
            </a:r>
            <a:r>
              <a:rPr lang="en-MX" sz="2800" dirty="0"/>
              <a:t> energy range, making them the most energetic photons ever observed from a GRB.</a:t>
            </a:r>
          </a:p>
          <a:p>
            <a:r>
              <a:rPr lang="en-MX" sz="2800" dirty="0"/>
              <a:t>            </a:t>
            </a:r>
            <a:endParaRPr lang="en-MX" sz="2800" b="1" dirty="0">
              <a:highlight>
                <a:srgbClr val="FFFF00"/>
              </a:highlight>
            </a:endParaRPr>
          </a:p>
          <a:p>
            <a:pPr marL="457200" indent="-457200">
              <a:buFont typeface="Arial" panose="020B0604020202020204" pitchFamily="34" charset="0"/>
              <a:buChar char="•"/>
            </a:pPr>
            <a:r>
              <a:rPr lang="en-MX" sz="2800" dirty="0"/>
              <a:t>Surprisingly, the ground-based </a:t>
            </a:r>
            <a:r>
              <a:rPr lang="en-MX" sz="2800" dirty="0">
                <a:highlight>
                  <a:srgbClr val="00FFFF"/>
                </a:highlight>
              </a:rPr>
              <a:t>Cherenkov detector Carpet-2 at Baksan Neutrino Observatory </a:t>
            </a:r>
            <a:r>
              <a:rPr lang="en-MX" sz="2800" dirty="0"/>
              <a:t>reported the detection of undoubtedly a very rare air-shower originating from a  </a:t>
            </a:r>
            <a:r>
              <a:rPr lang="en-MX" sz="2800" dirty="0">
                <a:highlight>
                  <a:srgbClr val="FFFF00"/>
                </a:highlight>
              </a:rPr>
              <a:t>251 TeV photon 4536 s after the GBM </a:t>
            </a:r>
            <a:r>
              <a:rPr lang="en-MX" sz="2800" dirty="0"/>
              <a:t>trigger from the direction of the GRB 221009A.</a:t>
            </a:r>
          </a:p>
          <a:p>
            <a:endParaRPr lang="en-MX" sz="2800" dirty="0"/>
          </a:p>
          <a:p>
            <a:pPr marL="457200" indent="-457200">
              <a:buFont typeface="Arial" panose="020B0604020202020204" pitchFamily="34" charset="0"/>
              <a:buChar char="•"/>
            </a:pPr>
            <a:r>
              <a:rPr lang="en-MX" sz="2800" dirty="0">
                <a:highlight>
                  <a:srgbClr val="FFFF00"/>
                </a:highlight>
              </a:rPr>
              <a:t>Observations of these unusually  VHE gamma-rays by LHAASO and Carpet-2 from GRB 221009A are incomprehensible, and led to the speculations of non-standard physics explanations of these observed events. </a:t>
            </a:r>
          </a:p>
          <a:p>
            <a:endParaRPr lang="en-MX" dirty="0"/>
          </a:p>
        </p:txBody>
      </p:sp>
    </p:spTree>
    <p:extLst>
      <p:ext uri="{BB962C8B-B14F-4D97-AF65-F5344CB8AC3E}">
        <p14:creationId xmlns:p14="http://schemas.microsoft.com/office/powerpoint/2010/main" val="2395915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B9E43F-33F9-F27A-0F26-784942B67EB0}"/>
              </a:ext>
            </a:extLst>
          </p:cNvPr>
          <p:cNvSpPr txBox="1"/>
          <p:nvPr/>
        </p:nvSpPr>
        <p:spPr>
          <a:xfrm>
            <a:off x="387927" y="291589"/>
            <a:ext cx="11804073" cy="5262979"/>
          </a:xfrm>
          <a:prstGeom prst="rect">
            <a:avLst/>
          </a:prstGeom>
          <a:noFill/>
        </p:spPr>
        <p:txBody>
          <a:bodyPr wrap="square">
            <a:spAutoFit/>
          </a:bodyPr>
          <a:lstStyle/>
          <a:p>
            <a:pPr marL="457200" indent="-457200">
              <a:buFont typeface="Arial" panose="020B0604020202020204" pitchFamily="34" charset="0"/>
              <a:buChar char="•"/>
            </a:pPr>
            <a:r>
              <a:rPr lang="en-MX" sz="2800" dirty="0">
                <a:highlight>
                  <a:srgbClr val="FFFF00"/>
                </a:highlight>
              </a:rPr>
              <a:t>However, there is a caveat concerning the observation of 251 TeV gamma-ray. </a:t>
            </a:r>
          </a:p>
          <a:p>
            <a:endParaRPr lang="en-MX" sz="2800" dirty="0"/>
          </a:p>
          <a:p>
            <a:pPr marL="457200" indent="-457200">
              <a:buFont typeface="Arial" panose="020B0604020202020204" pitchFamily="34" charset="0"/>
              <a:buChar char="•"/>
            </a:pPr>
            <a:r>
              <a:rPr lang="en-MX" sz="2800" dirty="0">
                <a:highlight>
                  <a:srgbClr val="FFFF00"/>
                </a:highlight>
              </a:rPr>
              <a:t>The angular resolution of the Carpet-2 is several degrees and the two previously reported Galactic VHE sources, 3HWC J1928+178 and LHASSO J1929+1745, are located close to the position of the GRB 221009A.</a:t>
            </a:r>
          </a:p>
          <a:p>
            <a:endParaRPr lang="en-MX" sz="2800" dirty="0"/>
          </a:p>
          <a:p>
            <a:pPr marL="457200" indent="-457200">
              <a:buFont typeface="Arial" panose="020B0604020202020204" pitchFamily="34" charset="0"/>
              <a:buChar char="•"/>
            </a:pPr>
            <a:r>
              <a:rPr lang="en-MX" sz="2800" dirty="0">
                <a:highlight>
                  <a:srgbClr val="FFFF00"/>
                </a:highlight>
              </a:rPr>
              <a:t>It remains uncertain whether the observed 251 TeV photon is from the GRB 221009A or from either of these Galactic sources. </a:t>
            </a:r>
          </a:p>
          <a:p>
            <a:endParaRPr lang="en-MX" sz="2800" dirty="0"/>
          </a:p>
          <a:p>
            <a:pPr marL="457200" indent="-457200">
              <a:buFont typeface="Arial" panose="020B0604020202020204" pitchFamily="34" charset="0"/>
              <a:buChar char="•"/>
            </a:pPr>
            <a:r>
              <a:rPr lang="en-MX" sz="2800" dirty="0">
                <a:highlight>
                  <a:srgbClr val="00FFFF"/>
                </a:highlight>
              </a:rPr>
              <a:t>In the present context, we try to explain the VHE emission observed by LHAASO (~18 TeV photons) using the photohadronic model.</a:t>
            </a:r>
          </a:p>
        </p:txBody>
      </p:sp>
    </p:spTree>
    <p:extLst>
      <p:ext uri="{BB962C8B-B14F-4D97-AF65-F5344CB8AC3E}">
        <p14:creationId xmlns:p14="http://schemas.microsoft.com/office/powerpoint/2010/main" val="116729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E5F58-78D1-B8B6-2C9B-8C70384E38CE}"/>
              </a:ext>
            </a:extLst>
          </p:cNvPr>
          <p:cNvSpPr txBox="1"/>
          <p:nvPr/>
        </p:nvSpPr>
        <p:spPr>
          <a:xfrm>
            <a:off x="104898" y="0"/>
            <a:ext cx="12087102" cy="5386090"/>
          </a:xfrm>
          <a:prstGeom prst="rect">
            <a:avLst/>
          </a:prstGeom>
          <a:noFill/>
        </p:spPr>
        <p:txBody>
          <a:bodyPr wrap="square" rtlCol="0">
            <a:spAutoFit/>
          </a:bodyPr>
          <a:lstStyle/>
          <a:p>
            <a:pPr marL="571500" indent="-571500">
              <a:buFont typeface="Arial" panose="020B0604020202020204" pitchFamily="34" charset="0"/>
              <a:buChar char="•"/>
            </a:pPr>
            <a:r>
              <a:rPr lang="en-MX" sz="4000" dirty="0"/>
              <a:t>Reffred to as Brightest of All Time (</a:t>
            </a:r>
            <a:r>
              <a:rPr lang="en-MX" sz="4000" dirty="0">
                <a:highlight>
                  <a:srgbClr val="00FFFF"/>
                </a:highlight>
              </a:rPr>
              <a:t>BOAT</a:t>
            </a:r>
            <a:r>
              <a:rPr lang="en-MX" sz="4000" dirty="0"/>
              <a:t>) </a:t>
            </a:r>
          </a:p>
          <a:p>
            <a:pPr marL="571500" indent="-571500">
              <a:buFont typeface="Arial" panose="020B0604020202020204" pitchFamily="34" charset="0"/>
              <a:buChar char="•"/>
            </a:pPr>
            <a:r>
              <a:rPr lang="en-MX" sz="4000" dirty="0"/>
              <a:t>Has the highest isotropic-equivalent total energy ever identified ~1e+55 erg </a:t>
            </a:r>
          </a:p>
          <a:p>
            <a:pPr marL="571500" indent="-571500">
              <a:buFont typeface="Arial" panose="020B0604020202020204" pitchFamily="34" charset="0"/>
              <a:buChar char="•"/>
            </a:pPr>
            <a:r>
              <a:rPr lang="en-US" sz="4000" dirty="0">
                <a:ln w="0"/>
                <a:effectLst>
                  <a:outerShdw blurRad="38100" dist="19050" dir="2700000" algn="tl" rotWithShape="0">
                    <a:schemeClr val="dk1">
                      <a:alpha val="40000"/>
                    </a:schemeClr>
                  </a:outerShdw>
                </a:effectLst>
                <a:highlight>
                  <a:srgbClr val="FFFF00"/>
                </a:highlight>
              </a:rPr>
              <a:t>Such type of GRB is estimated to be one in every 10,000 years (rarest event !!!!)</a:t>
            </a:r>
            <a:endParaRPr lang="en-MX" sz="4000" dirty="0">
              <a:solidFill>
                <a:srgbClr val="FF0000"/>
              </a:solidFill>
              <a:highlight>
                <a:srgbClr val="FFFF00"/>
              </a:highlight>
            </a:endParaRPr>
          </a:p>
          <a:p>
            <a:endParaRPr lang="en-MX" sz="4000" dirty="0">
              <a:highlight>
                <a:srgbClr val="FFFF00"/>
              </a:highlight>
            </a:endParaRPr>
          </a:p>
          <a:p>
            <a:r>
              <a:rPr lang="en-MX" sz="4000" dirty="0"/>
              <a:t>                                      arXiv:2302.14037</a:t>
            </a:r>
          </a:p>
          <a:p>
            <a:pPr algn="ctr"/>
            <a:endParaRPr lang="en-US" sz="3600" dirty="0">
              <a:ln w="0"/>
              <a:effectLst>
                <a:outerShdw blurRad="38100" dist="19050" dir="2700000" algn="tl" rotWithShape="0">
                  <a:schemeClr val="dk1">
                    <a:alpha val="40000"/>
                  </a:schemeClr>
                </a:outerShdw>
              </a:effectLst>
            </a:endParaRPr>
          </a:p>
          <a:p>
            <a:endParaRPr lang="en-US" sz="2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8287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4121707" y="3600032"/>
            <a:ext cx="6181825" cy="2444508"/>
          </a:xfrm>
        </p:spPr>
        <p:txBody>
          <a:bodyPr>
            <a:normAutofit fontScale="92500" lnSpcReduction="20000"/>
          </a:bodyPr>
          <a:lstStyle/>
          <a:p>
            <a:pPr marL="0" indent="0">
              <a:buNone/>
            </a:pPr>
            <a:r>
              <a:rPr lang="es-ES" sz="3500" b="1" dirty="0">
                <a:solidFill>
                  <a:srgbClr val="0000FF"/>
                </a:solidFill>
                <a:highlight>
                  <a:srgbClr val="FFFF00"/>
                </a:highlight>
              </a:rPr>
              <a:t>Gamma-Ray </a:t>
            </a:r>
            <a:r>
              <a:rPr lang="es-ES" sz="3500" b="1" dirty="0" err="1">
                <a:solidFill>
                  <a:srgbClr val="0000FF"/>
                </a:solidFill>
                <a:highlight>
                  <a:srgbClr val="FFFF00"/>
                </a:highlight>
              </a:rPr>
              <a:t>Burst</a:t>
            </a:r>
            <a:endParaRPr lang="es-ES" sz="3500" b="1" dirty="0">
              <a:solidFill>
                <a:srgbClr val="0000FF"/>
              </a:solidFill>
              <a:highlight>
                <a:srgbClr val="FFFF00"/>
              </a:highlight>
            </a:endParaRPr>
          </a:p>
          <a:p>
            <a:endParaRPr lang="es-ES" sz="3500" b="1" dirty="0">
              <a:solidFill>
                <a:srgbClr val="0000FF"/>
              </a:solidFill>
            </a:endParaRPr>
          </a:p>
          <a:p>
            <a:r>
              <a:rPr lang="es-ES" sz="3500" b="1" dirty="0">
                <a:solidFill>
                  <a:srgbClr val="0000FF"/>
                </a:solidFill>
              </a:rPr>
              <a:t>Energy </a:t>
            </a:r>
            <a:r>
              <a:rPr lang="es-ES" sz="3500" b="1" dirty="0" err="1">
                <a:solidFill>
                  <a:srgbClr val="0000FF"/>
                </a:solidFill>
              </a:rPr>
              <a:t>release</a:t>
            </a:r>
            <a:r>
              <a:rPr lang="es-ES" sz="3500" b="1" dirty="0">
                <a:solidFill>
                  <a:srgbClr val="0000FF"/>
                </a:solidFill>
              </a:rPr>
              <a:t>:  10</a:t>
            </a:r>
            <a:r>
              <a:rPr lang="es-ES" sz="3500" b="1" baseline="30000" dirty="0">
                <a:solidFill>
                  <a:srgbClr val="0000FF"/>
                </a:solidFill>
              </a:rPr>
              <a:t>51</a:t>
            </a:r>
            <a:r>
              <a:rPr lang="es-ES" sz="3500" b="1" dirty="0">
                <a:solidFill>
                  <a:srgbClr val="0000FF"/>
                </a:solidFill>
              </a:rPr>
              <a:t>  - 10</a:t>
            </a:r>
            <a:r>
              <a:rPr lang="es-ES" sz="3500" b="1" baseline="30000" dirty="0">
                <a:solidFill>
                  <a:srgbClr val="0000FF"/>
                </a:solidFill>
              </a:rPr>
              <a:t>55</a:t>
            </a:r>
            <a:r>
              <a:rPr lang="es-ES" sz="3500" b="1" dirty="0">
                <a:solidFill>
                  <a:srgbClr val="0000FF"/>
                </a:solidFill>
              </a:rPr>
              <a:t>    erg</a:t>
            </a:r>
          </a:p>
          <a:p>
            <a:r>
              <a:rPr lang="es-ES" sz="3500" b="1" dirty="0">
                <a:solidFill>
                  <a:srgbClr val="0000FF"/>
                </a:solidFill>
              </a:rPr>
              <a:t>Time </a:t>
            </a:r>
            <a:r>
              <a:rPr lang="es-ES" sz="3500" b="1" dirty="0" err="1">
                <a:solidFill>
                  <a:srgbClr val="0000FF"/>
                </a:solidFill>
              </a:rPr>
              <a:t>duratio</a:t>
            </a:r>
            <a:r>
              <a:rPr lang="es-ES" sz="3500" b="1" dirty="0">
                <a:solidFill>
                  <a:srgbClr val="0000FF"/>
                </a:solidFill>
              </a:rPr>
              <a:t> ~ </a:t>
            </a:r>
            <a:r>
              <a:rPr lang="es-ES" sz="3500" b="1" dirty="0" err="1">
                <a:solidFill>
                  <a:srgbClr val="0000FF"/>
                </a:solidFill>
              </a:rPr>
              <a:t>Few</a:t>
            </a:r>
            <a:r>
              <a:rPr lang="es-ES" sz="3500" b="1" dirty="0">
                <a:solidFill>
                  <a:srgbClr val="0000FF"/>
                </a:solidFill>
              </a:rPr>
              <a:t> </a:t>
            </a:r>
            <a:r>
              <a:rPr lang="es-ES" sz="3500" b="1" dirty="0" err="1">
                <a:solidFill>
                  <a:srgbClr val="0000FF"/>
                </a:solidFill>
              </a:rPr>
              <a:t>seconds</a:t>
            </a:r>
            <a:endParaRPr lang="es-ES" sz="3500" b="1" dirty="0">
              <a:solidFill>
                <a:srgbClr val="0000FF"/>
              </a:solidFill>
            </a:endParaRPr>
          </a:p>
          <a:p>
            <a:r>
              <a:rPr lang="es-ES" sz="3500" b="1" dirty="0" err="1">
                <a:solidFill>
                  <a:srgbClr val="0000FF"/>
                </a:solidFill>
              </a:rPr>
              <a:t>Event</a:t>
            </a:r>
            <a:r>
              <a:rPr lang="es-ES" sz="3500" b="1" dirty="0">
                <a:solidFill>
                  <a:srgbClr val="0000FF"/>
                </a:solidFill>
              </a:rPr>
              <a:t> </a:t>
            </a:r>
            <a:r>
              <a:rPr lang="es-ES" sz="3500" b="1" dirty="0" err="1">
                <a:solidFill>
                  <a:srgbClr val="0000FF"/>
                </a:solidFill>
              </a:rPr>
              <a:t>Rate</a:t>
            </a:r>
            <a:r>
              <a:rPr lang="es-ES" sz="3500" b="1" dirty="0">
                <a:solidFill>
                  <a:srgbClr val="0000FF"/>
                </a:solidFill>
              </a:rPr>
              <a:t> ~ 1-2 </a:t>
            </a:r>
            <a:r>
              <a:rPr lang="es-ES" sz="3500" b="1" dirty="0" err="1">
                <a:solidFill>
                  <a:srgbClr val="0000FF"/>
                </a:solidFill>
              </a:rPr>
              <a:t>events</a:t>
            </a:r>
            <a:r>
              <a:rPr lang="es-ES" sz="3500" b="1" dirty="0">
                <a:solidFill>
                  <a:srgbClr val="0000FF"/>
                </a:solidFill>
              </a:rPr>
              <a:t>/</a:t>
            </a:r>
            <a:r>
              <a:rPr lang="es-ES" sz="3500" b="1" dirty="0" err="1">
                <a:solidFill>
                  <a:srgbClr val="0000FF"/>
                </a:solidFill>
              </a:rPr>
              <a:t>day</a:t>
            </a:r>
            <a:endParaRPr lang="es-ES" sz="3500" b="1" dirty="0">
              <a:solidFill>
                <a:srgbClr val="0000FF"/>
              </a:solidFill>
            </a:endParaRPr>
          </a:p>
          <a:p>
            <a:pPr marL="0" indent="0">
              <a:buNone/>
            </a:pPr>
            <a:endParaRPr lang="es-ES" dirty="0"/>
          </a:p>
          <a:p>
            <a:endParaRPr lang="es-ES" sz="2900" dirty="0"/>
          </a:p>
        </p:txBody>
      </p:sp>
      <p:sp>
        <p:nvSpPr>
          <p:cNvPr id="9" name="CuadroTexto 8"/>
          <p:cNvSpPr txBox="1"/>
          <p:nvPr/>
        </p:nvSpPr>
        <p:spPr>
          <a:xfrm>
            <a:off x="474609" y="288893"/>
            <a:ext cx="7294197" cy="2769989"/>
          </a:xfrm>
          <a:prstGeom prst="rect">
            <a:avLst/>
          </a:prstGeom>
          <a:noFill/>
        </p:spPr>
        <p:txBody>
          <a:bodyPr wrap="square" rtlCol="0">
            <a:spAutoFit/>
          </a:bodyPr>
          <a:lstStyle/>
          <a:p>
            <a:r>
              <a:rPr lang="es-ES" sz="3600" dirty="0" err="1">
                <a:solidFill>
                  <a:srgbClr val="FF0000"/>
                </a:solidFill>
              </a:rPr>
              <a:t>Energy</a:t>
            </a:r>
            <a:r>
              <a:rPr lang="es-ES" sz="3600" dirty="0">
                <a:solidFill>
                  <a:srgbClr val="FF0000"/>
                </a:solidFill>
              </a:rPr>
              <a:t> </a:t>
            </a:r>
            <a:r>
              <a:rPr lang="es-ES" sz="3600" dirty="0" err="1">
                <a:solidFill>
                  <a:srgbClr val="FF0000"/>
                </a:solidFill>
              </a:rPr>
              <a:t>resease</a:t>
            </a:r>
            <a:r>
              <a:rPr lang="es-ES" sz="3600" dirty="0">
                <a:solidFill>
                  <a:srgbClr val="FF0000"/>
                </a:solidFill>
              </a:rPr>
              <a:t>/</a:t>
            </a:r>
            <a:r>
              <a:rPr lang="es-ES" sz="3600" dirty="0" err="1">
                <a:solidFill>
                  <a:srgbClr val="FF0000"/>
                </a:solidFill>
              </a:rPr>
              <a:t>sec</a:t>
            </a:r>
            <a:endParaRPr lang="es-ES" sz="3600" dirty="0">
              <a:solidFill>
                <a:srgbClr val="FF0000"/>
              </a:solidFill>
            </a:endParaRPr>
          </a:p>
          <a:p>
            <a:pPr marL="285750" indent="-285750">
              <a:buFont typeface="Arial"/>
              <a:buChar char="•"/>
            </a:pPr>
            <a:r>
              <a:rPr lang="es-ES" sz="3600" dirty="0" err="1"/>
              <a:t>Sun</a:t>
            </a:r>
            <a:r>
              <a:rPr lang="es-ES" sz="3600" dirty="0"/>
              <a:t>  10</a:t>
            </a:r>
            <a:r>
              <a:rPr lang="es-ES" sz="3600" baseline="30000" dirty="0"/>
              <a:t>33 </a:t>
            </a:r>
            <a:r>
              <a:rPr lang="es-ES" sz="3600" dirty="0"/>
              <a:t>  </a:t>
            </a:r>
          </a:p>
          <a:p>
            <a:pPr marL="285750" indent="-285750">
              <a:buFont typeface="Arial"/>
              <a:buChar char="•"/>
            </a:pPr>
            <a:r>
              <a:rPr lang="es-ES" sz="3600" dirty="0"/>
              <a:t>Nova 10</a:t>
            </a:r>
            <a:r>
              <a:rPr lang="es-ES" sz="3600" baseline="30000" dirty="0"/>
              <a:t>39  </a:t>
            </a:r>
            <a:r>
              <a:rPr lang="es-ES" sz="3600" dirty="0"/>
              <a:t>   </a:t>
            </a:r>
          </a:p>
          <a:p>
            <a:pPr marL="285750" indent="-285750">
              <a:buFont typeface="Arial"/>
              <a:buChar char="•"/>
            </a:pPr>
            <a:r>
              <a:rPr lang="es-ES" sz="3600" dirty="0"/>
              <a:t>Supernova 10</a:t>
            </a:r>
            <a:r>
              <a:rPr lang="es-ES" sz="3600" baseline="30000" dirty="0"/>
              <a:t>41</a:t>
            </a:r>
            <a:r>
              <a:rPr lang="es-ES" sz="3600" dirty="0"/>
              <a:t>   </a:t>
            </a:r>
          </a:p>
          <a:p>
            <a:endParaRPr lang="es-ES" dirty="0"/>
          </a:p>
          <a:p>
            <a:pPr marL="285750" indent="-285750">
              <a:buFont typeface="Arial"/>
              <a:buChar char="•"/>
            </a:pPr>
            <a:endParaRPr lang="es-ES" baseline="30000" dirty="0"/>
          </a:p>
        </p:txBody>
      </p:sp>
      <p:sp>
        <p:nvSpPr>
          <p:cNvPr id="2" name="CuadroTexto 1"/>
          <p:cNvSpPr txBox="1"/>
          <p:nvPr/>
        </p:nvSpPr>
        <p:spPr>
          <a:xfrm>
            <a:off x="878370" y="6199864"/>
            <a:ext cx="10498002" cy="461665"/>
          </a:xfrm>
          <a:prstGeom prst="rect">
            <a:avLst/>
          </a:prstGeom>
          <a:noFill/>
        </p:spPr>
        <p:txBody>
          <a:bodyPr wrap="none" rtlCol="0">
            <a:spAutoFit/>
          </a:bodyPr>
          <a:lstStyle/>
          <a:p>
            <a:r>
              <a:rPr lang="es-ES" sz="2400" b="1" i="1" dirty="0" err="1">
                <a:solidFill>
                  <a:srgbClr val="FF0000"/>
                </a:solidFill>
              </a:rPr>
              <a:t>For</a:t>
            </a:r>
            <a:r>
              <a:rPr lang="es-ES" sz="2400" b="1" i="1" dirty="0">
                <a:solidFill>
                  <a:srgbClr val="FF0000"/>
                </a:solidFill>
              </a:rPr>
              <a:t> a </a:t>
            </a:r>
            <a:r>
              <a:rPr lang="es-ES" sz="2400" b="1" i="1" dirty="0" err="1">
                <a:solidFill>
                  <a:srgbClr val="FF0000"/>
                </a:solidFill>
              </a:rPr>
              <a:t>brief</a:t>
            </a:r>
            <a:r>
              <a:rPr lang="es-ES" sz="2400" b="1" i="1" dirty="0">
                <a:solidFill>
                  <a:srgbClr val="FF0000"/>
                </a:solidFill>
              </a:rPr>
              <a:t> </a:t>
            </a:r>
            <a:r>
              <a:rPr lang="es-ES" sz="2400" b="1" i="1" dirty="0" err="1">
                <a:solidFill>
                  <a:srgbClr val="FF0000"/>
                </a:solidFill>
              </a:rPr>
              <a:t>moment</a:t>
            </a:r>
            <a:r>
              <a:rPr lang="es-ES" sz="2400" b="1" i="1" dirty="0">
                <a:solidFill>
                  <a:srgbClr val="FF0000"/>
                </a:solidFill>
              </a:rPr>
              <a:t>, gamma-</a:t>
            </a:r>
            <a:r>
              <a:rPr lang="es-ES" sz="2400" b="1" i="1" dirty="0" err="1">
                <a:solidFill>
                  <a:srgbClr val="FF0000"/>
                </a:solidFill>
              </a:rPr>
              <a:t>ray</a:t>
            </a:r>
            <a:r>
              <a:rPr lang="es-ES" sz="2400" b="1" i="1" dirty="0">
                <a:solidFill>
                  <a:srgbClr val="FF0000"/>
                </a:solidFill>
              </a:rPr>
              <a:t> </a:t>
            </a:r>
            <a:r>
              <a:rPr lang="es-ES" sz="2400" b="1" i="1" dirty="0" err="1">
                <a:solidFill>
                  <a:srgbClr val="FF0000"/>
                </a:solidFill>
              </a:rPr>
              <a:t>bursts</a:t>
            </a:r>
            <a:r>
              <a:rPr lang="es-ES" sz="2400" b="1" i="1" dirty="0">
                <a:solidFill>
                  <a:srgbClr val="FF0000"/>
                </a:solidFill>
              </a:rPr>
              <a:t> </a:t>
            </a:r>
            <a:r>
              <a:rPr lang="es-ES" sz="2400" b="1" i="1" dirty="0" err="1">
                <a:solidFill>
                  <a:srgbClr val="FF0000"/>
                </a:solidFill>
              </a:rPr>
              <a:t>outshine</a:t>
            </a:r>
            <a:r>
              <a:rPr lang="es-ES" sz="2400" b="1" i="1" dirty="0">
                <a:solidFill>
                  <a:srgbClr val="FF0000"/>
                </a:solidFill>
              </a:rPr>
              <a:t> </a:t>
            </a:r>
            <a:r>
              <a:rPr lang="es-ES" sz="2400" b="1" dirty="0">
                <a:solidFill>
                  <a:srgbClr val="FF0000"/>
                </a:solidFill>
              </a:rPr>
              <a:t> </a:t>
            </a:r>
            <a:r>
              <a:rPr lang="es-ES" sz="2400" b="1" i="1" dirty="0" err="1">
                <a:solidFill>
                  <a:srgbClr val="FF0000"/>
                </a:solidFill>
              </a:rPr>
              <a:t>the</a:t>
            </a:r>
            <a:r>
              <a:rPr lang="es-ES" sz="2400" b="1" i="1" dirty="0">
                <a:solidFill>
                  <a:srgbClr val="FF0000"/>
                </a:solidFill>
              </a:rPr>
              <a:t> </a:t>
            </a:r>
            <a:r>
              <a:rPr lang="es-ES" sz="2400" b="1" i="1" dirty="0" err="1">
                <a:solidFill>
                  <a:srgbClr val="FF0000"/>
                </a:solidFill>
              </a:rPr>
              <a:t>entire</a:t>
            </a:r>
            <a:r>
              <a:rPr lang="es-ES" sz="2400" b="1" i="1" dirty="0">
                <a:solidFill>
                  <a:srgbClr val="FF0000"/>
                </a:solidFill>
              </a:rPr>
              <a:t> gamma- </a:t>
            </a:r>
            <a:r>
              <a:rPr lang="es-ES" sz="2400" b="1" i="1" dirty="0" err="1">
                <a:solidFill>
                  <a:srgbClr val="FF0000"/>
                </a:solidFill>
              </a:rPr>
              <a:t>ray</a:t>
            </a:r>
            <a:r>
              <a:rPr lang="es-ES" sz="2400" b="1" i="1" dirty="0">
                <a:solidFill>
                  <a:srgbClr val="FF0000"/>
                </a:solidFill>
              </a:rPr>
              <a:t> universe</a:t>
            </a:r>
            <a:r>
              <a:rPr lang="es-ES" b="1" i="1" dirty="0">
                <a:solidFill>
                  <a:srgbClr val="FF0000"/>
                </a:solidFill>
              </a:rPr>
              <a:t>.</a:t>
            </a:r>
            <a:endParaRPr lang="es-ES" b="1" dirty="0">
              <a:solidFill>
                <a:srgbClr val="FF0000"/>
              </a:solidFill>
            </a:endParaRPr>
          </a:p>
        </p:txBody>
      </p:sp>
    </p:spTree>
    <p:extLst>
      <p:ext uri="{BB962C8B-B14F-4D97-AF65-F5344CB8AC3E}">
        <p14:creationId xmlns:p14="http://schemas.microsoft.com/office/powerpoint/2010/main" val="57088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EDDA297-24B9-E0A8-89DE-30AC5E85C3E2}"/>
                  </a:ext>
                </a:extLst>
              </p:cNvPr>
              <p:cNvSpPr txBox="1"/>
              <p:nvPr/>
            </p:nvSpPr>
            <p:spPr>
              <a:xfrm>
                <a:off x="112815" y="249382"/>
                <a:ext cx="12207834" cy="7616188"/>
              </a:xfrm>
              <a:prstGeom prst="rect">
                <a:avLst/>
              </a:prstGeom>
              <a:noFill/>
            </p:spPr>
            <p:txBody>
              <a:bodyPr wrap="square" rtlCol="0">
                <a:spAutoFit/>
              </a:bodyPr>
              <a:lstStyle/>
              <a:p>
                <a:r>
                  <a:rPr lang="en-MX" sz="3600" b="1" dirty="0">
                    <a:solidFill>
                      <a:srgbClr val="FF0000"/>
                    </a:solidFill>
                  </a:rPr>
                  <a:t>Why incomprehensible ?</a:t>
                </a:r>
                <a:endParaRPr lang="en-MX" sz="3600" dirty="0"/>
              </a:p>
              <a:p>
                <a:pPr marL="571500" indent="-571500">
                  <a:buFont typeface="Arial" panose="020B0604020202020204" pitchFamily="34" charset="0"/>
                  <a:buChar char="•"/>
                </a:pPr>
                <a:r>
                  <a:rPr lang="en-US" sz="3600" dirty="0"/>
                  <a:t>R</a:t>
                </a:r>
                <a:r>
                  <a:rPr lang="en-MX" sz="3600" dirty="0"/>
                  <a:t>edshift z=0.151</a:t>
                </a:r>
              </a:p>
              <a:p>
                <a:pPr marL="571500" indent="-571500">
                  <a:buFont typeface="Arial" panose="020B0604020202020204" pitchFamily="34" charset="0"/>
                  <a:buChar char="•"/>
                </a:pPr>
                <a:r>
                  <a:rPr lang="en-US" sz="3600" dirty="0">
                    <a:highlight>
                      <a:srgbClr val="FFFF00"/>
                    </a:highlight>
                  </a:rPr>
                  <a:t>O</a:t>
                </a:r>
                <a:r>
                  <a:rPr lang="en-MX" sz="3600" dirty="0">
                    <a:highlight>
                      <a:srgbClr val="FFFF00"/>
                    </a:highlight>
                  </a:rPr>
                  <a:t>prical depth 𝜏</a:t>
                </a:r>
                <a:r>
                  <a:rPr lang="en-MX" sz="3600" baseline="-25000" dirty="0">
                    <a:highlight>
                      <a:srgbClr val="FFFF00"/>
                    </a:highlight>
                  </a:rPr>
                  <a:t>𝛄𝛄</a:t>
                </a:r>
                <a:r>
                  <a:rPr lang="en-MX" sz="3600" dirty="0">
                    <a:highlight>
                      <a:srgbClr val="FFFF00"/>
                    </a:highlight>
                  </a:rPr>
                  <a:t> =</a:t>
                </a:r>
                <a:r>
                  <a:rPr lang="en-MX" sz="3600" baseline="-25000" dirty="0">
                    <a:highlight>
                      <a:srgbClr val="FFFF00"/>
                    </a:highlight>
                  </a:rPr>
                  <a:t>  </a:t>
                </a:r>
                <a:r>
                  <a:rPr lang="en-MX" sz="3600" dirty="0">
                    <a:highlight>
                      <a:srgbClr val="FFFF00"/>
                    </a:highlight>
                  </a:rPr>
                  <a:t>  18.3 to 19.4 at enery 18 TeV</a:t>
                </a:r>
              </a:p>
              <a:p>
                <a:pPr marL="571500" indent="-571500">
                  <a:buFont typeface="Arial" panose="020B0604020202020204" pitchFamily="34" charset="0"/>
                  <a:buChar char="•"/>
                </a:pPr>
                <a:r>
                  <a:rPr lang="en-US" sz="3600" dirty="0">
                    <a:highlight>
                      <a:srgbClr val="FFFF00"/>
                    </a:highlight>
                  </a:rPr>
                  <a:t>Survival prob=</a:t>
                </a:r>
                <a:r>
                  <a:rPr lang="en-MX" sz="3600" dirty="0">
                    <a:highlight>
                      <a:srgbClr val="FFFF00"/>
                    </a:highlight>
                  </a:rPr>
                  <a:t> exp(- 𝜏</a:t>
                </a:r>
                <a:r>
                  <a:rPr lang="en-MX" sz="3600" baseline="-25000" dirty="0">
                    <a:highlight>
                      <a:srgbClr val="FFFF00"/>
                    </a:highlight>
                  </a:rPr>
                  <a:t>𝛄𝛄</a:t>
                </a:r>
                <a:r>
                  <a:rPr lang="en-MX" sz="3600" dirty="0">
                    <a:highlight>
                      <a:srgbClr val="FFFF00"/>
                    </a:highlight>
                  </a:rPr>
                  <a:t>) ~1.1e-8 to 3.6e-9</a:t>
                </a:r>
              </a:p>
              <a:p>
                <a:pPr marL="571500" indent="-571500">
                  <a:buFont typeface="Arial" panose="020B0604020202020204" pitchFamily="34" charset="0"/>
                  <a:buChar char="•"/>
                </a:pPr>
                <a:r>
                  <a:rPr lang="en-MX" sz="3600" dirty="0">
                    <a:highlight>
                      <a:srgbClr val="FFFF00"/>
                    </a:highlight>
                  </a:rPr>
                  <a:t>The flux is suppressed by a factor of 1e-9 to 1e-8</a:t>
                </a:r>
              </a:p>
              <a:p>
                <a:r>
                  <a:rPr lang="en-MX" sz="3600" dirty="0"/>
                  <a:t>       </a:t>
                </a:r>
                <a:r>
                  <a:rPr lang="en-MX" sz="3600" dirty="0">
                    <a:solidFill>
                      <a:srgbClr val="00B0F0"/>
                    </a:solidFill>
                  </a:rPr>
                  <a:t>Maybe EBL correction is wrong !!!!</a:t>
                </a:r>
                <a:r>
                  <a:rPr lang="en-US" sz="3600" b="1" dirty="0">
                    <a:solidFill>
                      <a:srgbClr val="FF0000"/>
                    </a:solidFill>
                  </a:rPr>
                  <a:t> </a:t>
                </a:r>
              </a:p>
              <a:p>
                <a14:m>
                  <m:oMath xmlns:m="http://schemas.openxmlformats.org/officeDocument/2006/math">
                    <m:sSub>
                      <m:sSubPr>
                        <m:ctrlPr>
                          <a:rPr lang="en-US" sz="3600" b="1" i="1" smtClean="0">
                            <a:solidFill>
                              <a:srgbClr val="FF0000"/>
                            </a:solidFill>
                            <a:latin typeface="Cambria Math" panose="02040503050406030204" pitchFamily="18" charset="0"/>
                          </a:rPr>
                        </m:ctrlPr>
                      </m:sSubPr>
                      <m:e>
                        <m:r>
                          <a:rPr lang="es-ES" sz="3600" b="1" i="1" smtClean="0">
                            <a:solidFill>
                              <a:srgbClr val="FF0000"/>
                            </a:solidFill>
                            <a:latin typeface="Cambria Math" panose="02040503050406030204" pitchFamily="18" charset="0"/>
                          </a:rPr>
                          <m:t>                                                           </m:t>
                        </m:r>
                        <m:r>
                          <a:rPr lang="es-ES" sz="3600" b="1" i="1" smtClean="0">
                            <a:solidFill>
                              <a:srgbClr val="FF0000"/>
                            </a:solidFill>
                            <a:latin typeface="Cambria Math" charset="0"/>
                          </a:rPr>
                          <m:t>𝑭</m:t>
                        </m:r>
                      </m:e>
                      <m:sub>
                        <m:r>
                          <a:rPr lang="en-US" sz="3600" b="1" i="1" smtClean="0">
                            <a:solidFill>
                              <a:srgbClr val="FF0000"/>
                            </a:solidFill>
                            <a:latin typeface="Cambria Math" charset="0"/>
                            <a:ea typeface="Cambria Math" charset="0"/>
                            <a:cs typeface="Cambria Math" charset="0"/>
                          </a:rPr>
                          <m:t>𝜸</m:t>
                        </m:r>
                        <m:r>
                          <a:rPr lang="es-ES" sz="3600" b="1" i="1" smtClean="0">
                            <a:solidFill>
                              <a:srgbClr val="FF0000"/>
                            </a:solidFill>
                            <a:latin typeface="Cambria Math" charset="0"/>
                            <a:ea typeface="Cambria Math" charset="0"/>
                            <a:cs typeface="Cambria Math" charset="0"/>
                          </a:rPr>
                          <m:t>,</m:t>
                        </m:r>
                        <m:r>
                          <a:rPr lang="es-ES" sz="3600" b="1" i="1" smtClean="0">
                            <a:solidFill>
                              <a:srgbClr val="FF0000"/>
                            </a:solidFill>
                            <a:latin typeface="Cambria Math" charset="0"/>
                            <a:ea typeface="Cambria Math" charset="0"/>
                            <a:cs typeface="Cambria Math" charset="0"/>
                          </a:rPr>
                          <m:t>𝒐𝒃𝒔</m:t>
                        </m:r>
                      </m:sub>
                    </m:sSub>
                  </m:oMath>
                </a14:m>
                <a:r>
                  <a:rPr lang="en-US" sz="3600" b="1" dirty="0">
                    <a:solidFill>
                      <a:srgbClr val="FF0000"/>
                    </a:solidFill>
                  </a:rPr>
                  <a:t>(</a:t>
                </a:r>
                <a14:m>
                  <m:oMath xmlns:m="http://schemas.openxmlformats.org/officeDocument/2006/math">
                    <m:sSub>
                      <m:sSubPr>
                        <m:ctrlPr>
                          <a:rPr lang="en-US" sz="3600" b="1" i="1" dirty="0" smtClean="0">
                            <a:solidFill>
                              <a:srgbClr val="FF0000"/>
                            </a:solidFill>
                            <a:latin typeface="Cambria Math" panose="02040503050406030204" pitchFamily="18" charset="0"/>
                          </a:rPr>
                        </m:ctrlPr>
                      </m:sSubPr>
                      <m:e>
                        <m:r>
                          <a:rPr lang="es-ES" sz="3600" b="1" i="1" dirty="0" smtClean="0">
                            <a:solidFill>
                              <a:srgbClr val="FF0000"/>
                            </a:solidFill>
                            <a:latin typeface="Cambria Math" charset="0"/>
                          </a:rPr>
                          <m:t>𝑬</m:t>
                        </m:r>
                      </m:e>
                      <m:sub>
                        <m:r>
                          <a:rPr lang="en-US" sz="3600" b="1" i="1" dirty="0" smtClean="0">
                            <a:solidFill>
                              <a:srgbClr val="FF0000"/>
                            </a:solidFill>
                            <a:latin typeface="Cambria Math" charset="0"/>
                            <a:ea typeface="Cambria Math" charset="0"/>
                            <a:cs typeface="Cambria Math" charset="0"/>
                          </a:rPr>
                          <m:t>𝜸</m:t>
                        </m:r>
                      </m:sub>
                    </m:sSub>
                  </m:oMath>
                </a14:m>
                <a:r>
                  <a:rPr lang="en-US" sz="3600" b="1" dirty="0">
                    <a:solidFill>
                      <a:srgbClr val="FF0000"/>
                    </a:solidFill>
                  </a:rPr>
                  <a:t>)=</a:t>
                </a:r>
                <a14:m>
                  <m:oMath xmlns:m="http://schemas.openxmlformats.org/officeDocument/2006/math">
                    <m:sSub>
                      <m:sSubPr>
                        <m:ctrlPr>
                          <a:rPr lang="en-US" sz="3600" b="1" i="1">
                            <a:solidFill>
                              <a:srgbClr val="FF0000"/>
                            </a:solidFill>
                            <a:highlight>
                              <a:srgbClr val="FFFF00"/>
                            </a:highlight>
                            <a:latin typeface="Cambria Math" panose="02040503050406030204" pitchFamily="18" charset="0"/>
                          </a:rPr>
                        </m:ctrlPr>
                      </m:sSubPr>
                      <m:e>
                        <m:r>
                          <a:rPr lang="es-ES" sz="3600" b="1" i="1">
                            <a:solidFill>
                              <a:srgbClr val="FF0000"/>
                            </a:solidFill>
                            <a:highlight>
                              <a:srgbClr val="FFFF00"/>
                            </a:highlight>
                            <a:latin typeface="Cambria Math" charset="0"/>
                          </a:rPr>
                          <m:t>𝑭</m:t>
                        </m:r>
                      </m:e>
                      <m:sub>
                        <m:r>
                          <a:rPr lang="en-US" sz="3600" b="1" i="1">
                            <a:solidFill>
                              <a:srgbClr val="FF0000"/>
                            </a:solidFill>
                            <a:highlight>
                              <a:srgbClr val="FFFF00"/>
                            </a:highlight>
                            <a:latin typeface="Cambria Math" charset="0"/>
                            <a:ea typeface="Cambria Math" charset="0"/>
                            <a:cs typeface="Cambria Math" charset="0"/>
                          </a:rPr>
                          <m:t>𝜸</m:t>
                        </m:r>
                        <m:r>
                          <a:rPr lang="es-ES" sz="3600" b="1" i="1">
                            <a:solidFill>
                              <a:srgbClr val="FF0000"/>
                            </a:solidFill>
                            <a:highlight>
                              <a:srgbClr val="FFFF00"/>
                            </a:highlight>
                            <a:latin typeface="Cambria Math" charset="0"/>
                            <a:ea typeface="Cambria Math" charset="0"/>
                            <a:cs typeface="Cambria Math" charset="0"/>
                          </a:rPr>
                          <m:t>,</m:t>
                        </m:r>
                        <m:r>
                          <a:rPr lang="es-ES" sz="3600" b="1" i="1" smtClean="0">
                            <a:solidFill>
                              <a:srgbClr val="FF0000"/>
                            </a:solidFill>
                            <a:highlight>
                              <a:srgbClr val="FFFF00"/>
                            </a:highlight>
                            <a:latin typeface="Cambria Math" charset="0"/>
                            <a:ea typeface="Cambria Math" charset="0"/>
                            <a:cs typeface="Cambria Math" charset="0"/>
                          </a:rPr>
                          <m:t>𝒊𝒏</m:t>
                        </m:r>
                      </m:sub>
                    </m:sSub>
                  </m:oMath>
                </a14:m>
                <a:r>
                  <a:rPr lang="en-US" sz="3600" b="1" dirty="0">
                    <a:solidFill>
                      <a:srgbClr val="FF0000"/>
                    </a:solidFill>
                    <a:highlight>
                      <a:srgbClr val="FFFF00"/>
                    </a:highlight>
                  </a:rPr>
                  <a:t>(</a:t>
                </a:r>
                <a14:m>
                  <m:oMath xmlns:m="http://schemas.openxmlformats.org/officeDocument/2006/math">
                    <m:sSub>
                      <m:sSubPr>
                        <m:ctrlPr>
                          <a:rPr lang="en-US" sz="3600" b="1" i="1" dirty="0">
                            <a:solidFill>
                              <a:srgbClr val="FF0000"/>
                            </a:solidFill>
                            <a:highlight>
                              <a:srgbClr val="FFFF00"/>
                            </a:highlight>
                            <a:latin typeface="Cambria Math" panose="02040503050406030204" pitchFamily="18" charset="0"/>
                          </a:rPr>
                        </m:ctrlPr>
                      </m:sSubPr>
                      <m:e>
                        <m:r>
                          <a:rPr lang="es-ES" sz="3600" b="1" i="1" dirty="0">
                            <a:solidFill>
                              <a:srgbClr val="FF0000"/>
                            </a:solidFill>
                            <a:highlight>
                              <a:srgbClr val="FFFF00"/>
                            </a:highlight>
                            <a:latin typeface="Cambria Math" charset="0"/>
                          </a:rPr>
                          <m:t>𝑬</m:t>
                        </m:r>
                      </m:e>
                      <m:sub>
                        <m:r>
                          <a:rPr lang="en-US" sz="3600" b="1" i="1" dirty="0">
                            <a:solidFill>
                              <a:srgbClr val="FF0000"/>
                            </a:solidFill>
                            <a:highlight>
                              <a:srgbClr val="FFFF00"/>
                            </a:highlight>
                            <a:latin typeface="Cambria Math" charset="0"/>
                            <a:ea typeface="Cambria Math" charset="0"/>
                            <a:cs typeface="Cambria Math" charset="0"/>
                          </a:rPr>
                          <m:t>𝜸</m:t>
                        </m:r>
                      </m:sub>
                    </m:sSub>
                  </m:oMath>
                </a14:m>
                <a:r>
                  <a:rPr lang="en-US" sz="3600" b="1" dirty="0">
                    <a:solidFill>
                      <a:srgbClr val="FF0000"/>
                    </a:solidFill>
                    <a:highlight>
                      <a:srgbClr val="FFFF00"/>
                    </a:highlight>
                  </a:rPr>
                  <a:t>)</a:t>
                </a:r>
                <a14:m>
                  <m:oMath xmlns:m="http://schemas.openxmlformats.org/officeDocument/2006/math">
                    <m:sSup>
                      <m:sSupPr>
                        <m:ctrlPr>
                          <a:rPr lang="en-US" sz="3600" b="1" i="1" dirty="0" smtClean="0">
                            <a:solidFill>
                              <a:srgbClr val="FF0000"/>
                            </a:solidFill>
                            <a:highlight>
                              <a:srgbClr val="00FFFF"/>
                            </a:highlight>
                            <a:latin typeface="Cambria Math" panose="02040503050406030204" pitchFamily="18" charset="0"/>
                          </a:rPr>
                        </m:ctrlPr>
                      </m:sSupPr>
                      <m:e>
                        <m:r>
                          <a:rPr lang="es-ES" sz="3600" b="1" i="1" dirty="0" smtClean="0">
                            <a:solidFill>
                              <a:srgbClr val="FF0000"/>
                            </a:solidFill>
                            <a:highlight>
                              <a:srgbClr val="00FFFF"/>
                            </a:highlight>
                            <a:latin typeface="Cambria Math" charset="0"/>
                          </a:rPr>
                          <m:t>𝒆</m:t>
                        </m:r>
                      </m:e>
                      <m:sup>
                        <m:r>
                          <a:rPr lang="es-ES" sz="3600" b="1" i="1" dirty="0" smtClean="0">
                            <a:solidFill>
                              <a:srgbClr val="FF0000"/>
                            </a:solidFill>
                            <a:highlight>
                              <a:srgbClr val="00FFFF"/>
                            </a:highlight>
                            <a:latin typeface="Cambria Math" charset="0"/>
                          </a:rPr>
                          <m:t>−</m:t>
                        </m:r>
                        <m:sSub>
                          <m:sSubPr>
                            <m:ctrlPr>
                              <a:rPr lang="en-US" sz="3600" b="1" i="1" dirty="0" smtClean="0">
                                <a:solidFill>
                                  <a:srgbClr val="FF0000"/>
                                </a:solidFill>
                                <a:highlight>
                                  <a:srgbClr val="00FFFF"/>
                                </a:highlight>
                                <a:latin typeface="Cambria Math" panose="02040503050406030204" pitchFamily="18" charset="0"/>
                              </a:rPr>
                            </m:ctrlPr>
                          </m:sSubPr>
                          <m:e>
                            <m:r>
                              <a:rPr lang="en-US" sz="3600" b="1" i="1" dirty="0" smtClean="0">
                                <a:solidFill>
                                  <a:srgbClr val="FF0000"/>
                                </a:solidFill>
                                <a:highlight>
                                  <a:srgbClr val="00FFFF"/>
                                </a:highlight>
                                <a:latin typeface="Cambria Math" charset="0"/>
                                <a:ea typeface="Cambria Math" charset="0"/>
                                <a:cs typeface="Cambria Math" charset="0"/>
                              </a:rPr>
                              <m:t>𝝉</m:t>
                            </m:r>
                          </m:e>
                          <m:sub>
                            <m:r>
                              <a:rPr lang="en-US" sz="3600" b="1" i="1" dirty="0" smtClean="0">
                                <a:solidFill>
                                  <a:srgbClr val="FF0000"/>
                                </a:solidFill>
                                <a:highlight>
                                  <a:srgbClr val="00FFFF"/>
                                </a:highlight>
                                <a:latin typeface="Cambria Math" charset="0"/>
                                <a:ea typeface="Cambria Math" charset="0"/>
                                <a:cs typeface="Cambria Math" charset="0"/>
                              </a:rPr>
                              <m:t>𝜸𝜸</m:t>
                            </m:r>
                          </m:sub>
                        </m:sSub>
                        <m:r>
                          <a:rPr lang="es-ES" sz="3600" b="1" i="1" dirty="0" smtClean="0">
                            <a:solidFill>
                              <a:srgbClr val="FF0000"/>
                            </a:solidFill>
                            <a:highlight>
                              <a:srgbClr val="00FFFF"/>
                            </a:highlight>
                            <a:latin typeface="Cambria Math" charset="0"/>
                          </a:rPr>
                          <m:t>(</m:t>
                        </m:r>
                        <m:sSub>
                          <m:sSubPr>
                            <m:ctrlPr>
                              <a:rPr lang="en-US" sz="3600" b="1" i="1" dirty="0" smtClean="0">
                                <a:solidFill>
                                  <a:srgbClr val="FF0000"/>
                                </a:solidFill>
                                <a:highlight>
                                  <a:srgbClr val="00FFFF"/>
                                </a:highlight>
                                <a:latin typeface="Cambria Math" panose="02040503050406030204" pitchFamily="18" charset="0"/>
                              </a:rPr>
                            </m:ctrlPr>
                          </m:sSubPr>
                          <m:e>
                            <m:r>
                              <a:rPr lang="es-ES" sz="3600" b="1" i="1" dirty="0" smtClean="0">
                                <a:solidFill>
                                  <a:srgbClr val="FF0000"/>
                                </a:solidFill>
                                <a:highlight>
                                  <a:srgbClr val="00FFFF"/>
                                </a:highlight>
                                <a:latin typeface="Cambria Math" charset="0"/>
                              </a:rPr>
                              <m:t>𝑬</m:t>
                            </m:r>
                          </m:e>
                          <m:sub>
                            <m:r>
                              <a:rPr lang="en-US" sz="3600" b="1" i="1" dirty="0" smtClean="0">
                                <a:solidFill>
                                  <a:srgbClr val="FF0000"/>
                                </a:solidFill>
                                <a:highlight>
                                  <a:srgbClr val="00FFFF"/>
                                </a:highlight>
                                <a:latin typeface="Cambria Math" charset="0"/>
                                <a:ea typeface="Cambria Math" charset="0"/>
                                <a:cs typeface="Cambria Math" charset="0"/>
                              </a:rPr>
                              <m:t>𝜸</m:t>
                            </m:r>
                            <m:r>
                              <a:rPr lang="es-ES" sz="3600" b="1" i="1" dirty="0" smtClean="0">
                                <a:solidFill>
                                  <a:srgbClr val="FF0000"/>
                                </a:solidFill>
                                <a:highlight>
                                  <a:srgbClr val="00FFFF"/>
                                </a:highlight>
                                <a:latin typeface="Cambria Math" charset="0"/>
                                <a:ea typeface="Cambria Math" charset="0"/>
                                <a:cs typeface="Cambria Math" charset="0"/>
                              </a:rPr>
                              <m:t>,</m:t>
                            </m:r>
                          </m:sub>
                        </m:sSub>
                        <m:r>
                          <a:rPr lang="es-ES" sz="3600" b="1" i="1" dirty="0" smtClean="0">
                            <a:solidFill>
                              <a:srgbClr val="FF0000"/>
                            </a:solidFill>
                            <a:highlight>
                              <a:srgbClr val="00FFFF"/>
                            </a:highlight>
                            <a:latin typeface="Cambria Math" charset="0"/>
                          </a:rPr>
                          <m:t>𝒛</m:t>
                        </m:r>
                        <m:r>
                          <a:rPr lang="es-ES" sz="3600" b="1" i="1" dirty="0" smtClean="0">
                            <a:solidFill>
                              <a:srgbClr val="FF0000"/>
                            </a:solidFill>
                            <a:highlight>
                              <a:srgbClr val="00FFFF"/>
                            </a:highlight>
                            <a:latin typeface="Cambria Math" charset="0"/>
                          </a:rPr>
                          <m:t>)</m:t>
                        </m:r>
                      </m:sup>
                    </m:sSup>
                  </m:oMath>
                </a14:m>
                <a:endParaRPr lang="en-MX" sz="3600" dirty="0">
                  <a:highlight>
                    <a:srgbClr val="00FFFF"/>
                  </a:highlight>
                </a:endParaRPr>
              </a:p>
              <a:p>
                <a:pPr marL="571500" indent="-571500">
                  <a:buFont typeface="Arial" panose="020B0604020202020204" pitchFamily="34" charset="0"/>
                  <a:buChar char="•"/>
                </a:pPr>
                <a:endParaRPr lang="en-MX" sz="3600" dirty="0"/>
              </a:p>
              <a:p>
                <a:pPr marL="571500" indent="-571500">
                  <a:buFont typeface="Arial" panose="020B0604020202020204" pitchFamily="34" charset="0"/>
                  <a:buChar char="•"/>
                </a:pPr>
                <a:endParaRPr lang="en-MX" sz="3600" dirty="0"/>
              </a:p>
              <a:p>
                <a:pPr marL="571500" indent="-571500">
                  <a:buFont typeface="Arial" panose="020B0604020202020204" pitchFamily="34" charset="0"/>
                  <a:buChar char="•"/>
                </a:pPr>
                <a:r>
                  <a:rPr lang="en-MX" sz="3600" dirty="0"/>
                  <a:t>New Physics Explanation………….</a:t>
                </a:r>
              </a:p>
              <a:p>
                <a:r>
                  <a:rPr lang="en-MX" sz="3600" dirty="0"/>
                  <a:t>           </a:t>
                </a:r>
                <a:r>
                  <a:rPr lang="en-MX" sz="3600" dirty="0">
                    <a:solidFill>
                      <a:srgbClr val="00B0F0"/>
                    </a:solidFill>
                  </a:rPr>
                  <a:t>Lorentz Invariance Violation</a:t>
                </a:r>
              </a:p>
              <a:p>
                <a:r>
                  <a:rPr lang="en-MX" sz="3600" dirty="0">
                    <a:solidFill>
                      <a:srgbClr val="00B0F0"/>
                    </a:solidFill>
                  </a:rPr>
                  <a:t>           Photon-Axion Oscillation</a:t>
                </a:r>
              </a:p>
              <a:p>
                <a:pPr marL="571500" indent="-571500">
                  <a:buFont typeface="Arial" panose="020B0604020202020204" pitchFamily="34" charset="0"/>
                  <a:buChar char="•"/>
                </a:pPr>
                <a:endParaRPr lang="en-MX" sz="3600" dirty="0"/>
              </a:p>
              <a:p>
                <a:endParaRPr lang="en-MX" dirty="0"/>
              </a:p>
            </p:txBody>
          </p:sp>
        </mc:Choice>
        <mc:Fallback xmlns="">
          <p:sp>
            <p:nvSpPr>
              <p:cNvPr id="2" name="TextBox 1">
                <a:extLst>
                  <a:ext uri="{FF2B5EF4-FFF2-40B4-BE49-F238E27FC236}">
                    <a16:creationId xmlns:a16="http://schemas.microsoft.com/office/drawing/2014/main" id="{7EDDA297-24B9-E0A8-89DE-30AC5E85C3E2}"/>
                  </a:ext>
                </a:extLst>
              </p:cNvPr>
              <p:cNvSpPr txBox="1">
                <a:spLocks noRot="1" noChangeAspect="1" noMove="1" noResize="1" noEditPoints="1" noAdjustHandles="1" noChangeArrowheads="1" noChangeShapeType="1" noTextEdit="1"/>
              </p:cNvSpPr>
              <p:nvPr/>
            </p:nvSpPr>
            <p:spPr>
              <a:xfrm>
                <a:off x="112815" y="249382"/>
                <a:ext cx="12207834" cy="7616188"/>
              </a:xfrm>
              <a:prstGeom prst="rect">
                <a:avLst/>
              </a:prstGeom>
              <a:blipFill>
                <a:blip r:embed="rId3"/>
                <a:stretch>
                  <a:fillRect l="-1559" t="-1165"/>
                </a:stretch>
              </a:blipFill>
            </p:spPr>
            <p:txBody>
              <a:bodyPr/>
              <a:lstStyle/>
              <a:p>
                <a:r>
                  <a:rPr lang="en-MX">
                    <a:noFill/>
                  </a:rPr>
                  <a:t> </a:t>
                </a:r>
              </a:p>
            </p:txBody>
          </p:sp>
        </mc:Fallback>
      </mc:AlternateContent>
      <p:sp>
        <p:nvSpPr>
          <p:cNvPr id="3" name="TextBox 2">
            <a:extLst>
              <a:ext uri="{FF2B5EF4-FFF2-40B4-BE49-F238E27FC236}">
                <a16:creationId xmlns:a16="http://schemas.microsoft.com/office/drawing/2014/main" id="{0024E42B-933C-3794-4C42-FF303043641E}"/>
              </a:ext>
            </a:extLst>
          </p:cNvPr>
          <p:cNvSpPr txBox="1"/>
          <p:nvPr/>
        </p:nvSpPr>
        <p:spPr>
          <a:xfrm>
            <a:off x="330529" y="4263242"/>
            <a:ext cx="11530941" cy="954107"/>
          </a:xfrm>
          <a:prstGeom prst="rect">
            <a:avLst/>
          </a:prstGeom>
          <a:noFill/>
        </p:spPr>
        <p:txBody>
          <a:bodyPr wrap="square" rtlCol="0">
            <a:spAutoFit/>
          </a:bodyPr>
          <a:lstStyle/>
          <a:p>
            <a:r>
              <a:rPr lang="en-MX" sz="2800" b="1" dirty="0">
                <a:solidFill>
                  <a:srgbClr val="002060"/>
                </a:solidFill>
                <a:highlight>
                  <a:srgbClr val="00FF00"/>
                </a:highlight>
              </a:rPr>
              <a:t>Detection of such energetic photons is unexpected due to the large opcity of the Universe</a:t>
            </a:r>
          </a:p>
        </p:txBody>
      </p:sp>
    </p:spTree>
    <p:extLst>
      <p:ext uri="{BB962C8B-B14F-4D97-AF65-F5344CB8AC3E}">
        <p14:creationId xmlns:p14="http://schemas.microsoft.com/office/powerpoint/2010/main" val="3838761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E5F58-78D1-B8B6-2C9B-8C70384E38CE}"/>
              </a:ext>
            </a:extLst>
          </p:cNvPr>
          <p:cNvSpPr txBox="1"/>
          <p:nvPr/>
        </p:nvSpPr>
        <p:spPr>
          <a:xfrm>
            <a:off x="104898" y="0"/>
            <a:ext cx="12087102" cy="5693866"/>
          </a:xfrm>
          <a:prstGeom prst="rect">
            <a:avLst/>
          </a:prstGeom>
          <a:noFill/>
        </p:spPr>
        <p:txBody>
          <a:bodyPr wrap="square" rtlCol="0">
            <a:spAutoFit/>
          </a:bodyPr>
          <a:lstStyle/>
          <a:p>
            <a:endParaRPr lang="en-US" sz="2800" dirty="0">
              <a:ln w="0"/>
              <a:effectLst>
                <a:outerShdw blurRad="38100" dist="19050" dir="2700000" algn="tl" rotWithShape="0">
                  <a:schemeClr val="dk1">
                    <a:alpha val="40000"/>
                  </a:schemeClr>
                </a:outerShdw>
              </a:effectLst>
            </a:endParaRPr>
          </a:p>
          <a:p>
            <a:pPr algn="ctr"/>
            <a:r>
              <a:rPr lang="en-US" sz="3200" b="1" dirty="0">
                <a:solidFill>
                  <a:srgbClr val="FF0000"/>
                </a:solidFill>
              </a:rPr>
              <a:t>It is possible that in the afterglow epoch the intrinsic very high energy photon flux from the source might have increased manifolds, which could compensate the attenuation by pair-production with the extragalactic background light. </a:t>
            </a:r>
          </a:p>
          <a:p>
            <a:endParaRPr lang="en-US" sz="3200" dirty="0">
              <a:solidFill>
                <a:srgbClr val="FF0000"/>
              </a:solidFill>
            </a:endParaRPr>
          </a:p>
          <a:p>
            <a:endParaRPr lang="en-US" sz="3200" dirty="0"/>
          </a:p>
          <a:p>
            <a:r>
              <a:rPr lang="en-US" sz="3600" dirty="0"/>
              <a:t>We propose such a scenario and show that very high energy photons can be observed on the Earth from the interaction of very high energy protons with the seed synchrotron photons in the external forward shock region of the GRB jet.</a:t>
            </a:r>
            <a:endParaRPr lang="en-MX" sz="3600" dirty="0"/>
          </a:p>
        </p:txBody>
      </p:sp>
    </p:spTree>
    <p:extLst>
      <p:ext uri="{BB962C8B-B14F-4D97-AF65-F5344CB8AC3E}">
        <p14:creationId xmlns:p14="http://schemas.microsoft.com/office/powerpoint/2010/main" val="187065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191121" y="2066931"/>
                <a:ext cx="8506048" cy="798488"/>
              </a:xfrm>
              <a:prstGeom prst="rect">
                <a:avLst/>
              </a:prstGeom>
              <a:noFill/>
            </p:spPr>
            <p:txBody>
              <a:bodyPr wrap="square" lIns="0" tIns="0" rIns="0" bIns="0" rtlCol="0">
                <a:spAutoFit/>
              </a:bodyPr>
              <a:lstStyle/>
              <a:p>
                <a14:m>
                  <m:oMath xmlns:m="http://schemas.openxmlformats.org/officeDocument/2006/math">
                    <m:sSub>
                      <m:sSubPr>
                        <m:ctrlPr>
                          <a:rPr lang="en-US" sz="4800" b="1" i="1" smtClean="0">
                            <a:solidFill>
                              <a:srgbClr val="FF0000"/>
                            </a:solidFill>
                            <a:latin typeface="Cambria Math" panose="02040503050406030204" pitchFamily="18" charset="0"/>
                          </a:rPr>
                        </m:ctrlPr>
                      </m:sSubPr>
                      <m:e>
                        <m:r>
                          <a:rPr lang="es-ES" sz="4800" b="1" i="1" smtClean="0">
                            <a:solidFill>
                              <a:srgbClr val="FF0000"/>
                            </a:solidFill>
                            <a:latin typeface="Cambria Math" charset="0"/>
                          </a:rPr>
                          <m:t>𝑭</m:t>
                        </m:r>
                      </m:e>
                      <m:sub>
                        <m:r>
                          <a:rPr lang="en-US" sz="4800" b="1" i="1" smtClean="0">
                            <a:solidFill>
                              <a:srgbClr val="FF0000"/>
                            </a:solidFill>
                            <a:latin typeface="Cambria Math" charset="0"/>
                            <a:ea typeface="Cambria Math" charset="0"/>
                            <a:cs typeface="Cambria Math" charset="0"/>
                          </a:rPr>
                          <m:t>𝜸</m:t>
                        </m:r>
                        <m:r>
                          <a:rPr lang="es-ES" sz="4800" b="1" i="1" smtClean="0">
                            <a:solidFill>
                              <a:srgbClr val="FF0000"/>
                            </a:solidFill>
                            <a:latin typeface="Cambria Math" charset="0"/>
                            <a:ea typeface="Cambria Math" charset="0"/>
                            <a:cs typeface="Cambria Math" charset="0"/>
                          </a:rPr>
                          <m:t>,</m:t>
                        </m:r>
                        <m:r>
                          <a:rPr lang="es-ES" sz="4800" b="1" i="1" smtClean="0">
                            <a:solidFill>
                              <a:srgbClr val="FF0000"/>
                            </a:solidFill>
                            <a:latin typeface="Cambria Math" charset="0"/>
                            <a:ea typeface="Cambria Math" charset="0"/>
                            <a:cs typeface="Cambria Math" charset="0"/>
                          </a:rPr>
                          <m:t>𝒐𝒃𝒔</m:t>
                        </m:r>
                      </m:sub>
                    </m:sSub>
                  </m:oMath>
                </a14:m>
                <a:r>
                  <a:rPr lang="en-US" sz="4800" b="1" dirty="0">
                    <a:solidFill>
                      <a:srgbClr val="FF0000"/>
                    </a:solidFill>
                  </a:rPr>
                  <a:t>(</a:t>
                </a:r>
                <a14:m>
                  <m:oMath xmlns:m="http://schemas.openxmlformats.org/officeDocument/2006/math">
                    <m:sSub>
                      <m:sSubPr>
                        <m:ctrlPr>
                          <a:rPr lang="en-US" sz="4800" b="1" i="1" dirty="0" smtClean="0">
                            <a:solidFill>
                              <a:srgbClr val="FF0000"/>
                            </a:solidFill>
                            <a:latin typeface="Cambria Math" panose="02040503050406030204" pitchFamily="18" charset="0"/>
                          </a:rPr>
                        </m:ctrlPr>
                      </m:sSubPr>
                      <m:e>
                        <m:r>
                          <a:rPr lang="es-ES" sz="4800" b="1" i="1" dirty="0" smtClean="0">
                            <a:solidFill>
                              <a:srgbClr val="FF0000"/>
                            </a:solidFill>
                            <a:latin typeface="Cambria Math" charset="0"/>
                          </a:rPr>
                          <m:t>𝑬</m:t>
                        </m:r>
                      </m:e>
                      <m:sub>
                        <m:r>
                          <a:rPr lang="en-US" sz="4800" b="1" i="1" dirty="0" smtClean="0">
                            <a:solidFill>
                              <a:srgbClr val="FF0000"/>
                            </a:solidFill>
                            <a:latin typeface="Cambria Math" charset="0"/>
                            <a:ea typeface="Cambria Math" charset="0"/>
                            <a:cs typeface="Cambria Math" charset="0"/>
                          </a:rPr>
                          <m:t>𝜸</m:t>
                        </m:r>
                      </m:sub>
                    </m:sSub>
                  </m:oMath>
                </a14:m>
                <a:r>
                  <a:rPr lang="en-US" sz="4800" b="1" dirty="0">
                    <a:solidFill>
                      <a:srgbClr val="FF0000"/>
                    </a:solidFill>
                  </a:rPr>
                  <a:t>)=</a:t>
                </a:r>
                <a14:m>
                  <m:oMath xmlns:m="http://schemas.openxmlformats.org/officeDocument/2006/math">
                    <m:sSub>
                      <m:sSubPr>
                        <m:ctrlPr>
                          <a:rPr lang="en-US" sz="4800" b="1" i="1">
                            <a:solidFill>
                              <a:srgbClr val="FF0000"/>
                            </a:solidFill>
                            <a:latin typeface="Cambria Math" panose="02040503050406030204" pitchFamily="18" charset="0"/>
                          </a:rPr>
                        </m:ctrlPr>
                      </m:sSubPr>
                      <m:e>
                        <m:r>
                          <a:rPr lang="es-ES" sz="4800" b="1" i="1">
                            <a:solidFill>
                              <a:srgbClr val="FF0000"/>
                            </a:solidFill>
                            <a:latin typeface="Cambria Math" charset="0"/>
                          </a:rPr>
                          <m:t>𝑭</m:t>
                        </m:r>
                      </m:e>
                      <m:sub>
                        <m:r>
                          <a:rPr lang="en-US" sz="4800" b="1" i="1">
                            <a:solidFill>
                              <a:srgbClr val="FF0000"/>
                            </a:solidFill>
                            <a:latin typeface="Cambria Math" charset="0"/>
                            <a:ea typeface="Cambria Math" charset="0"/>
                            <a:cs typeface="Cambria Math" charset="0"/>
                          </a:rPr>
                          <m:t>𝜸</m:t>
                        </m:r>
                        <m:r>
                          <a:rPr lang="es-ES" sz="4800" b="1" i="1">
                            <a:solidFill>
                              <a:srgbClr val="FF0000"/>
                            </a:solidFill>
                            <a:latin typeface="Cambria Math" charset="0"/>
                            <a:ea typeface="Cambria Math" charset="0"/>
                            <a:cs typeface="Cambria Math" charset="0"/>
                          </a:rPr>
                          <m:t>,</m:t>
                        </m:r>
                        <m:r>
                          <a:rPr lang="es-ES" sz="4800" b="1" i="1" smtClean="0">
                            <a:solidFill>
                              <a:srgbClr val="FF0000"/>
                            </a:solidFill>
                            <a:latin typeface="Cambria Math" charset="0"/>
                            <a:ea typeface="Cambria Math" charset="0"/>
                            <a:cs typeface="Cambria Math" charset="0"/>
                          </a:rPr>
                          <m:t>𝒊𝒏</m:t>
                        </m:r>
                      </m:sub>
                    </m:sSub>
                  </m:oMath>
                </a14:m>
                <a:r>
                  <a:rPr lang="en-US" sz="4800" b="1" dirty="0">
                    <a:solidFill>
                      <a:srgbClr val="FF0000"/>
                    </a:solidFill>
                  </a:rPr>
                  <a:t>(</a:t>
                </a:r>
                <a14:m>
                  <m:oMath xmlns:m="http://schemas.openxmlformats.org/officeDocument/2006/math">
                    <m:sSub>
                      <m:sSubPr>
                        <m:ctrlPr>
                          <a:rPr lang="en-US" sz="4800" b="1" i="1" dirty="0">
                            <a:solidFill>
                              <a:srgbClr val="FF0000"/>
                            </a:solidFill>
                            <a:latin typeface="Cambria Math" panose="02040503050406030204" pitchFamily="18" charset="0"/>
                          </a:rPr>
                        </m:ctrlPr>
                      </m:sSubPr>
                      <m:e>
                        <m:r>
                          <a:rPr lang="es-ES" sz="4800" b="1" i="1" dirty="0">
                            <a:solidFill>
                              <a:srgbClr val="FF0000"/>
                            </a:solidFill>
                            <a:latin typeface="Cambria Math" charset="0"/>
                          </a:rPr>
                          <m:t>𝑬</m:t>
                        </m:r>
                      </m:e>
                      <m:sub>
                        <m:r>
                          <a:rPr lang="en-US" sz="4800" b="1" i="1" dirty="0">
                            <a:solidFill>
                              <a:srgbClr val="FF0000"/>
                            </a:solidFill>
                            <a:latin typeface="Cambria Math" charset="0"/>
                            <a:ea typeface="Cambria Math" charset="0"/>
                            <a:cs typeface="Cambria Math" charset="0"/>
                          </a:rPr>
                          <m:t>𝜸</m:t>
                        </m:r>
                      </m:sub>
                    </m:sSub>
                  </m:oMath>
                </a14:m>
                <a:r>
                  <a:rPr lang="en-US" sz="4800" b="1" dirty="0">
                    <a:solidFill>
                      <a:srgbClr val="FF0000"/>
                    </a:solidFill>
                  </a:rPr>
                  <a:t>)</a:t>
                </a:r>
                <a14:m>
                  <m:oMath xmlns:m="http://schemas.openxmlformats.org/officeDocument/2006/math">
                    <m:sSup>
                      <m:sSupPr>
                        <m:ctrlPr>
                          <a:rPr lang="en-US" sz="4800" b="1" i="1" dirty="0" smtClean="0">
                            <a:solidFill>
                              <a:srgbClr val="FF0000"/>
                            </a:solidFill>
                            <a:latin typeface="Cambria Math" panose="02040503050406030204" pitchFamily="18" charset="0"/>
                          </a:rPr>
                        </m:ctrlPr>
                      </m:sSupPr>
                      <m:e>
                        <m:r>
                          <a:rPr lang="es-ES" sz="4800" b="1" i="1" dirty="0" smtClean="0">
                            <a:solidFill>
                              <a:srgbClr val="FF0000"/>
                            </a:solidFill>
                            <a:latin typeface="Cambria Math" charset="0"/>
                          </a:rPr>
                          <m:t>𝒆</m:t>
                        </m:r>
                      </m:e>
                      <m:sup>
                        <m:r>
                          <a:rPr lang="es-ES" sz="4800" b="1" i="1" dirty="0" smtClean="0">
                            <a:solidFill>
                              <a:srgbClr val="FF0000"/>
                            </a:solidFill>
                            <a:latin typeface="Cambria Math" charset="0"/>
                          </a:rPr>
                          <m:t>−</m:t>
                        </m:r>
                        <m:sSub>
                          <m:sSubPr>
                            <m:ctrlPr>
                              <a:rPr lang="en-US" sz="4800" b="1" i="1" dirty="0" smtClean="0">
                                <a:solidFill>
                                  <a:srgbClr val="FF0000"/>
                                </a:solidFill>
                                <a:latin typeface="Cambria Math" panose="02040503050406030204" pitchFamily="18" charset="0"/>
                              </a:rPr>
                            </m:ctrlPr>
                          </m:sSubPr>
                          <m:e>
                            <m:r>
                              <a:rPr lang="en-US" sz="4800" b="1" i="1" dirty="0" smtClean="0">
                                <a:solidFill>
                                  <a:srgbClr val="FF0000"/>
                                </a:solidFill>
                                <a:latin typeface="Cambria Math" charset="0"/>
                                <a:ea typeface="Cambria Math" charset="0"/>
                                <a:cs typeface="Cambria Math" charset="0"/>
                              </a:rPr>
                              <m:t>𝝉</m:t>
                            </m:r>
                          </m:e>
                          <m:sub>
                            <m:r>
                              <a:rPr lang="en-US" sz="4800" b="1" i="1" dirty="0" smtClean="0">
                                <a:solidFill>
                                  <a:srgbClr val="FF0000"/>
                                </a:solidFill>
                                <a:latin typeface="Cambria Math" charset="0"/>
                                <a:ea typeface="Cambria Math" charset="0"/>
                                <a:cs typeface="Cambria Math" charset="0"/>
                              </a:rPr>
                              <m:t>𝜸𝜸</m:t>
                            </m:r>
                          </m:sub>
                        </m:sSub>
                        <m:r>
                          <a:rPr lang="es-ES" sz="4800" b="1" i="1" dirty="0" smtClean="0">
                            <a:solidFill>
                              <a:srgbClr val="FF0000"/>
                            </a:solidFill>
                            <a:latin typeface="Cambria Math" charset="0"/>
                          </a:rPr>
                          <m:t>(</m:t>
                        </m:r>
                        <m:sSub>
                          <m:sSubPr>
                            <m:ctrlPr>
                              <a:rPr lang="en-US" sz="4800" b="1" i="1" dirty="0" smtClean="0">
                                <a:solidFill>
                                  <a:srgbClr val="FF0000"/>
                                </a:solidFill>
                                <a:latin typeface="Cambria Math" panose="02040503050406030204" pitchFamily="18" charset="0"/>
                              </a:rPr>
                            </m:ctrlPr>
                          </m:sSubPr>
                          <m:e>
                            <m:r>
                              <a:rPr lang="es-ES" sz="4800" b="1" i="1" dirty="0" smtClean="0">
                                <a:solidFill>
                                  <a:srgbClr val="FF0000"/>
                                </a:solidFill>
                                <a:latin typeface="Cambria Math" charset="0"/>
                              </a:rPr>
                              <m:t>𝑬</m:t>
                            </m:r>
                          </m:e>
                          <m:sub>
                            <m:r>
                              <a:rPr lang="en-US" sz="4800" b="1" i="1" dirty="0" smtClean="0">
                                <a:solidFill>
                                  <a:srgbClr val="FF0000"/>
                                </a:solidFill>
                                <a:latin typeface="Cambria Math" charset="0"/>
                                <a:ea typeface="Cambria Math" charset="0"/>
                                <a:cs typeface="Cambria Math" charset="0"/>
                              </a:rPr>
                              <m:t>𝜸</m:t>
                            </m:r>
                            <m:r>
                              <a:rPr lang="es-ES" sz="4800" b="1" i="1" dirty="0" smtClean="0">
                                <a:solidFill>
                                  <a:srgbClr val="FF0000"/>
                                </a:solidFill>
                                <a:latin typeface="Cambria Math" charset="0"/>
                                <a:ea typeface="Cambria Math" charset="0"/>
                                <a:cs typeface="Cambria Math" charset="0"/>
                              </a:rPr>
                              <m:t>,</m:t>
                            </m:r>
                          </m:sub>
                        </m:sSub>
                        <m:r>
                          <a:rPr lang="es-ES" sz="4800" b="1" i="1" dirty="0" smtClean="0">
                            <a:solidFill>
                              <a:srgbClr val="FF0000"/>
                            </a:solidFill>
                            <a:latin typeface="Cambria Math" charset="0"/>
                          </a:rPr>
                          <m:t>𝒛</m:t>
                        </m:r>
                        <m:r>
                          <a:rPr lang="es-ES" sz="4800" b="1" i="1" dirty="0" smtClean="0">
                            <a:solidFill>
                              <a:srgbClr val="FF0000"/>
                            </a:solidFill>
                            <a:latin typeface="Cambria Math" charset="0"/>
                          </a:rPr>
                          <m:t>)</m:t>
                        </m:r>
                      </m:sup>
                    </m:sSup>
                  </m:oMath>
                </a14:m>
                <a:endParaRPr lang="en-US" sz="4800" b="1"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191121" y="2066931"/>
                <a:ext cx="8506048" cy="798488"/>
              </a:xfrm>
              <a:prstGeom prst="rect">
                <a:avLst/>
              </a:prstGeom>
              <a:blipFill>
                <a:blip r:embed="rId2"/>
                <a:stretch>
                  <a:fillRect l="-2385" t="-18750" b="-42188"/>
                </a:stretch>
              </a:blipFill>
            </p:spPr>
            <p:txBody>
              <a:bodyPr/>
              <a:lstStyle/>
              <a:p>
                <a:r>
                  <a:rPr lang="en-MX">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70120" y="2997000"/>
                <a:ext cx="11291778" cy="1244571"/>
              </a:xfrm>
              <a:prstGeom prst="rect">
                <a:avLst/>
              </a:prstGeom>
              <a:noFill/>
            </p:spPr>
            <p:txBody>
              <a:bodyPr wrap="square" rtlCol="0">
                <a:spAutoFit/>
              </a:bodyPr>
              <a:lstStyle/>
              <a:p>
                <a14:m>
                  <m:oMath xmlns:m="http://schemas.openxmlformats.org/officeDocument/2006/math">
                    <m:sSub>
                      <m:sSubPr>
                        <m:ctrlPr>
                          <a:rPr lang="en-US" sz="3600" i="1" smtClean="0">
                            <a:latin typeface="Cambria Math" panose="02040503050406030204" pitchFamily="18" charset="0"/>
                          </a:rPr>
                        </m:ctrlPr>
                      </m:sSubPr>
                      <m:e>
                        <m:r>
                          <a:rPr lang="en-US" sz="3600" i="1" smtClean="0">
                            <a:latin typeface="Cambria Math" charset="0"/>
                            <a:ea typeface="Cambria Math" charset="0"/>
                            <a:cs typeface="Cambria Math" charset="0"/>
                          </a:rPr>
                          <m:t>𝜏</m:t>
                        </m:r>
                      </m:e>
                      <m:sub>
                        <m:r>
                          <a:rPr lang="en-US" sz="3600" i="1" smtClean="0">
                            <a:latin typeface="Cambria Math" charset="0"/>
                            <a:ea typeface="Cambria Math" charset="0"/>
                            <a:cs typeface="Cambria Math" charset="0"/>
                          </a:rPr>
                          <m:t>𝛾𝛾</m:t>
                        </m:r>
                      </m:sub>
                    </m:sSub>
                  </m:oMath>
                </a14:m>
                <a:r>
                  <a:rPr lang="en-US" sz="3600" dirty="0"/>
                  <a:t> is the optical depth which depends on both energy and the redshift of the object. </a:t>
                </a:r>
              </a:p>
            </p:txBody>
          </p:sp>
        </mc:Choice>
        <mc:Fallback xmlns="">
          <p:sp>
            <p:nvSpPr>
              <p:cNvPr id="4" name="TextBox 3"/>
              <p:cNvSpPr txBox="1">
                <a:spLocks noRot="1" noChangeAspect="1" noMove="1" noResize="1" noEditPoints="1" noAdjustHandles="1" noChangeArrowheads="1" noChangeShapeType="1" noTextEdit="1"/>
              </p:cNvSpPr>
              <p:nvPr/>
            </p:nvSpPr>
            <p:spPr>
              <a:xfrm>
                <a:off x="170120" y="2997000"/>
                <a:ext cx="11291778" cy="1244571"/>
              </a:xfrm>
              <a:prstGeom prst="rect">
                <a:avLst/>
              </a:prstGeom>
              <a:blipFill>
                <a:blip r:embed="rId3"/>
                <a:stretch>
                  <a:fillRect l="-1573" t="-8081" r="-1011" b="-16162"/>
                </a:stretch>
              </a:blipFill>
            </p:spPr>
            <p:txBody>
              <a:bodyPr/>
              <a:lstStyle/>
              <a:p>
                <a:r>
                  <a:rPr lang="en-MX">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35C1584-2BD7-0844-EBA8-FF217F081E97}"/>
                  </a:ext>
                </a:extLst>
              </p:cNvPr>
              <p:cNvSpPr/>
              <p:nvPr/>
            </p:nvSpPr>
            <p:spPr>
              <a:xfrm>
                <a:off x="1329306" y="898394"/>
                <a:ext cx="7926529" cy="1222129"/>
              </a:xfrm>
              <a:prstGeom prst="rect">
                <a:avLst/>
              </a:prstGeom>
              <a:solidFill>
                <a:srgbClr val="FFFF00"/>
              </a:solidFill>
            </p:spPr>
            <p:txBody>
              <a:bodyPr wrap="none">
                <a:spAutoFit/>
              </a:bodyPr>
              <a:lstStyle/>
              <a:p>
                <a:r>
                  <a:rPr lang="es-ES" sz="4000" dirty="0"/>
                  <a:t>F</a:t>
                </a:r>
                <a14:m>
                  <m:oMath xmlns:m="http://schemas.openxmlformats.org/officeDocument/2006/math">
                    <m:r>
                      <m:rPr>
                        <m:sty m:val="p"/>
                      </m:rPr>
                      <a:rPr lang="el-GR" sz="4000" i="1" baseline="-25000" smtClean="0">
                        <a:latin typeface="Cambria Math" panose="02040503050406030204" pitchFamily="18" charset="0"/>
                        <a:ea typeface="Cambria Math" panose="02040503050406030204" pitchFamily="18" charset="0"/>
                      </a:rPr>
                      <m:t>γ</m:t>
                    </m:r>
                    <m:r>
                      <a:rPr lang="es-ES" sz="4000" b="0" i="1" baseline="-25000" smtClean="0">
                        <a:latin typeface="Cambria Math" panose="02040503050406030204" pitchFamily="18" charset="0"/>
                        <a:ea typeface="Cambria Math" panose="02040503050406030204" pitchFamily="18" charset="0"/>
                      </a:rPr>
                      <m:t>,</m:t>
                    </m:r>
                    <m:r>
                      <a:rPr lang="es-ES" sz="4000" b="0" i="1" baseline="-25000" smtClean="0">
                        <a:latin typeface="Cambria Math" panose="02040503050406030204" pitchFamily="18" charset="0"/>
                        <a:ea typeface="Cambria Math" panose="02040503050406030204" pitchFamily="18" charset="0"/>
                      </a:rPr>
                      <m:t>𝑜𝑏𝑠</m:t>
                    </m:r>
                    <m:r>
                      <a:rPr lang="es-ES" sz="4000" b="0" i="1" smtClean="0">
                        <a:latin typeface="Cambria Math" panose="02040503050406030204" pitchFamily="18" charset="0"/>
                        <a:ea typeface="Cambria Math" panose="02040503050406030204" pitchFamily="18" charset="0"/>
                      </a:rPr>
                      <m:t>(</m:t>
                    </m:r>
                    <m:r>
                      <a:rPr lang="es-ES" sz="4000" b="0" i="1" smtClean="0">
                        <a:latin typeface="Cambria Math" panose="02040503050406030204" pitchFamily="18" charset="0"/>
                        <a:ea typeface="Cambria Math" panose="02040503050406030204" pitchFamily="18" charset="0"/>
                      </a:rPr>
                      <m:t>𝐸</m:t>
                    </m:r>
                    <m:r>
                      <m:rPr>
                        <m:sty m:val="p"/>
                      </m:rPr>
                      <a:rPr lang="el-GR" sz="4000" i="1" baseline="-25000">
                        <a:latin typeface="Cambria Math" panose="02040503050406030204" pitchFamily="18" charset="0"/>
                        <a:ea typeface="Cambria Math" panose="02040503050406030204" pitchFamily="18" charset="0"/>
                      </a:rPr>
                      <m:t>γ</m:t>
                    </m:r>
                    <m:r>
                      <a:rPr lang="es-ES" sz="4000" b="0" i="1" smtClean="0">
                        <a:latin typeface="Cambria Math" panose="02040503050406030204" pitchFamily="18" charset="0"/>
                        <a:ea typeface="Cambria Math" panose="02040503050406030204" pitchFamily="18" charset="0"/>
                      </a:rPr>
                      <m:t>)</m:t>
                    </m:r>
                    <m:r>
                      <a:rPr lang="es-ES" sz="4000" i="1">
                        <a:latin typeface="Cambria Math" charset="0"/>
                      </a:rPr>
                      <m:t>=</m:t>
                    </m:r>
                    <m:r>
                      <a:rPr lang="es-ES" sz="4000" b="0" i="1" smtClean="0">
                        <a:latin typeface="Cambria Math" panose="02040503050406030204" pitchFamily="18" charset="0"/>
                      </a:rPr>
                      <m:t>𝐹</m:t>
                    </m:r>
                    <m:r>
                      <a:rPr lang="es-ES" sz="4000" b="0" i="1" baseline="-25000" smtClean="0">
                        <a:latin typeface="Cambria Math" panose="02040503050406030204" pitchFamily="18" charset="0"/>
                      </a:rPr>
                      <m:t>0</m:t>
                    </m:r>
                  </m:oMath>
                </a14:m>
                <a:r>
                  <a:rPr lang="en-US" sz="4000" dirty="0"/>
                  <a:t> </a:t>
                </a:r>
                <a14:m>
                  <m:oMath xmlns:m="http://schemas.openxmlformats.org/officeDocument/2006/math">
                    <m:sSup>
                      <m:sSupPr>
                        <m:ctrlPr>
                          <a:rPr lang="en-US" sz="4000" i="1" dirty="0">
                            <a:latin typeface="Cambria Math" panose="02040503050406030204" pitchFamily="18" charset="0"/>
                          </a:rPr>
                        </m:ctrlPr>
                      </m:sSupPr>
                      <m:e>
                        <m:d>
                          <m:dPr>
                            <m:ctrlPr>
                              <a:rPr lang="mr-IN" sz="4000" i="1" dirty="0">
                                <a:latin typeface="Cambria Math" panose="02040503050406030204" pitchFamily="18" charset="0"/>
                              </a:rPr>
                            </m:ctrlPr>
                          </m:dPr>
                          <m:e>
                            <m:f>
                              <m:fPr>
                                <m:ctrlPr>
                                  <a:rPr lang="mr-IN" sz="4000" i="1" dirty="0">
                                    <a:latin typeface="Cambria Math" panose="02040503050406030204" pitchFamily="18" charset="0"/>
                                  </a:rPr>
                                </m:ctrlPr>
                              </m:fPr>
                              <m:num>
                                <m:sSub>
                                  <m:sSubPr>
                                    <m:ctrlPr>
                                      <a:rPr lang="en-US" sz="4000" i="1" dirty="0">
                                        <a:latin typeface="Cambria Math" panose="02040503050406030204" pitchFamily="18" charset="0"/>
                                      </a:rPr>
                                    </m:ctrlPr>
                                  </m:sSubPr>
                                  <m:e>
                                    <m:r>
                                      <a:rPr lang="es-ES" sz="4000" i="1" dirty="0">
                                        <a:latin typeface="Cambria Math" charset="0"/>
                                      </a:rPr>
                                      <m:t>𝐸</m:t>
                                    </m:r>
                                  </m:e>
                                  <m:sub>
                                    <m:r>
                                      <a:rPr lang="en-US" sz="4000" i="1" dirty="0">
                                        <a:latin typeface="Cambria Math" charset="0"/>
                                        <a:ea typeface="Cambria Math" charset="0"/>
                                        <a:cs typeface="Cambria Math" charset="0"/>
                                      </a:rPr>
                                      <m:t>𝛾</m:t>
                                    </m:r>
                                    <m:r>
                                      <a:rPr lang="es-ES" sz="4000" i="1" dirty="0">
                                        <a:latin typeface="Cambria Math" charset="0"/>
                                        <a:ea typeface="Cambria Math" charset="0"/>
                                        <a:cs typeface="Cambria Math" charset="0"/>
                                      </a:rPr>
                                      <m:t>1</m:t>
                                    </m:r>
                                  </m:sub>
                                </m:sSub>
                              </m:num>
                              <m:den>
                                <m:sSub>
                                  <m:sSubPr>
                                    <m:ctrlPr>
                                      <a:rPr lang="en-US" sz="4000" i="1" dirty="0">
                                        <a:latin typeface="Cambria Math" panose="02040503050406030204" pitchFamily="18" charset="0"/>
                                      </a:rPr>
                                    </m:ctrlPr>
                                  </m:sSubPr>
                                  <m:e>
                                    <m:r>
                                      <a:rPr lang="es-ES" sz="4000" i="1" dirty="0">
                                        <a:latin typeface="Cambria Math" charset="0"/>
                                      </a:rPr>
                                      <m:t>𝐸</m:t>
                                    </m:r>
                                  </m:e>
                                  <m:sub>
                                    <m:r>
                                      <a:rPr lang="es-ES" sz="4000" b="0" i="1" dirty="0" smtClean="0">
                                        <a:latin typeface="Cambria Math" panose="02040503050406030204" pitchFamily="18" charset="0"/>
                                      </a:rPr>
                                      <m:t>0</m:t>
                                    </m:r>
                                  </m:sub>
                                </m:sSub>
                              </m:den>
                            </m:f>
                          </m:e>
                        </m:d>
                      </m:e>
                      <m:sup>
                        <m:r>
                          <a:rPr lang="es-ES" sz="4000" i="1" dirty="0">
                            <a:latin typeface="Cambria Math" charset="0"/>
                          </a:rPr>
                          <m:t>−</m:t>
                        </m:r>
                        <m:r>
                          <a:rPr lang="es-ES" sz="4000" i="1" dirty="0" smtClean="0">
                            <a:latin typeface="Cambria Math" charset="0"/>
                          </a:rPr>
                          <m:t>𝞭</m:t>
                        </m:r>
                        <m:r>
                          <a:rPr lang="es-ES" sz="4000" i="1" dirty="0">
                            <a:latin typeface="Cambria Math" charset="0"/>
                            <a:ea typeface="Cambria Math" charset="0"/>
                            <a:cs typeface="Cambria Math" charset="0"/>
                          </a:rPr>
                          <m:t>+3</m:t>
                        </m:r>
                      </m:sup>
                    </m:sSup>
                    <m:sSup>
                      <m:sSupPr>
                        <m:ctrlPr>
                          <a:rPr lang="en-US" sz="4000" i="1" dirty="0" smtClean="0">
                            <a:latin typeface="Cambria Math" panose="02040503050406030204" pitchFamily="18" charset="0"/>
                          </a:rPr>
                        </m:ctrlPr>
                      </m:sSupPr>
                      <m:e>
                        <m:r>
                          <a:rPr lang="es-ES" sz="4000" i="1" dirty="0">
                            <a:latin typeface="Cambria Math" charset="0"/>
                          </a:rPr>
                          <m:t>𝑒</m:t>
                        </m:r>
                      </m:e>
                      <m:sup>
                        <m:r>
                          <a:rPr lang="es-ES" sz="4000" b="0" i="1" dirty="0" smtClean="0">
                            <a:latin typeface="Cambria Math" charset="0"/>
                            <a:ea typeface="Cambria Math" charset="0"/>
                            <a:cs typeface="Cambria Math" charset="0"/>
                          </a:rPr>
                          <m:t>−</m:t>
                        </m:r>
                        <m:r>
                          <a:rPr lang="es-ES" sz="4000" b="0" i="1" dirty="0" smtClean="0">
                            <a:latin typeface="Cambria Math" charset="0"/>
                            <a:ea typeface="Cambria Math" charset="0"/>
                            <a:cs typeface="Cambria Math" charset="0"/>
                          </a:rPr>
                          <m:t>𝞽𝞬𝞬</m:t>
                        </m:r>
                      </m:sup>
                    </m:sSup>
                  </m:oMath>
                </a14:m>
                <a:r>
                  <a:rPr lang="en-US" sz="4000" dirty="0"/>
                  <a:t>(E</a:t>
                </a:r>
                <a:r>
                  <a:rPr lang="en-US" sz="4000" baseline="-25000" dirty="0"/>
                  <a:t>𝛄</a:t>
                </a:r>
                <a:r>
                  <a:rPr lang="en-US" sz="4000" dirty="0"/>
                  <a:t>,z)</a:t>
                </a:r>
              </a:p>
            </p:txBody>
          </p:sp>
        </mc:Choice>
        <mc:Fallback xmlns="">
          <p:sp>
            <p:nvSpPr>
              <p:cNvPr id="7" name="Rectangle 6">
                <a:extLst>
                  <a:ext uri="{FF2B5EF4-FFF2-40B4-BE49-F238E27FC236}">
                    <a16:creationId xmlns:a16="http://schemas.microsoft.com/office/drawing/2014/main" id="{335C1584-2BD7-0844-EBA8-FF217F081E97}"/>
                  </a:ext>
                </a:extLst>
              </p:cNvPr>
              <p:cNvSpPr>
                <a:spLocks noRot="1" noChangeAspect="1" noMove="1" noResize="1" noEditPoints="1" noAdjustHandles="1" noChangeArrowheads="1" noChangeShapeType="1" noTextEdit="1"/>
              </p:cNvSpPr>
              <p:nvPr/>
            </p:nvSpPr>
            <p:spPr>
              <a:xfrm>
                <a:off x="1329306" y="898394"/>
                <a:ext cx="7926529" cy="1222129"/>
              </a:xfrm>
              <a:prstGeom prst="rect">
                <a:avLst/>
              </a:prstGeom>
              <a:blipFill>
                <a:blip r:embed="rId6"/>
                <a:stretch>
                  <a:fillRect l="-2720" r="-640" b="-4082"/>
                </a:stretch>
              </a:blipFill>
            </p:spPr>
            <p:txBody>
              <a:bodyPr/>
              <a:lstStyle/>
              <a:p>
                <a:r>
                  <a:rPr lang="en-MX">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A5EE156B-54E9-280F-01F1-2F676D7B9719}"/>
                  </a:ext>
                </a:extLst>
              </p14:cNvPr>
              <p14:cNvContentPartPr/>
              <p14:nvPr/>
            </p14:nvContentPartPr>
            <p14:xfrm>
              <a:off x="3995710" y="293152"/>
              <a:ext cx="3003120" cy="1874520"/>
            </p14:xfrm>
          </p:contentPart>
        </mc:Choice>
        <mc:Fallback xmlns="">
          <p:pic>
            <p:nvPicPr>
              <p:cNvPr id="12" name="Ink 11">
                <a:extLst>
                  <a:ext uri="{FF2B5EF4-FFF2-40B4-BE49-F238E27FC236}">
                    <a16:creationId xmlns:a16="http://schemas.microsoft.com/office/drawing/2014/main" id="{A5EE156B-54E9-280F-01F1-2F676D7B9719}"/>
                  </a:ext>
                </a:extLst>
              </p:cNvPr>
              <p:cNvPicPr/>
              <p:nvPr/>
            </p:nvPicPr>
            <p:blipFill>
              <a:blip r:embed="rId8"/>
              <a:stretch>
                <a:fillRect/>
              </a:stretch>
            </p:blipFill>
            <p:spPr>
              <a:xfrm>
                <a:off x="3987070" y="284512"/>
                <a:ext cx="3020760" cy="1892160"/>
              </a:xfrm>
              <a:prstGeom prst="rect">
                <a:avLst/>
              </a:prstGeom>
            </p:spPr>
          </p:pic>
        </mc:Fallback>
      </mc:AlternateContent>
      <p:sp>
        <p:nvSpPr>
          <p:cNvPr id="16" name="TextBox 15">
            <a:extLst>
              <a:ext uri="{FF2B5EF4-FFF2-40B4-BE49-F238E27FC236}">
                <a16:creationId xmlns:a16="http://schemas.microsoft.com/office/drawing/2014/main" id="{BC6D5339-AA2E-E778-A58A-FD21C675DF96}"/>
              </a:ext>
            </a:extLst>
          </p:cNvPr>
          <p:cNvSpPr txBox="1"/>
          <p:nvPr/>
        </p:nvSpPr>
        <p:spPr>
          <a:xfrm>
            <a:off x="6998830" y="293151"/>
            <a:ext cx="1598905" cy="400110"/>
          </a:xfrm>
          <a:prstGeom prst="rect">
            <a:avLst/>
          </a:prstGeom>
          <a:noFill/>
        </p:spPr>
        <p:txBody>
          <a:bodyPr wrap="square" rtlCol="0">
            <a:spAutoFit/>
          </a:bodyPr>
          <a:lstStyle/>
          <a:p>
            <a:r>
              <a:rPr lang="en-MX" sz="2000" b="1" dirty="0">
                <a:solidFill>
                  <a:srgbClr val="C00000"/>
                </a:solidFill>
              </a:rPr>
              <a:t>Increase this</a:t>
            </a:r>
          </a:p>
        </p:txBody>
      </p:sp>
    </p:spTree>
    <p:extLst>
      <p:ext uri="{BB962C8B-B14F-4D97-AF65-F5344CB8AC3E}">
        <p14:creationId xmlns:p14="http://schemas.microsoft.com/office/powerpoint/2010/main" val="1310329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8D4B3F7-1A5F-DE3C-6C6F-09951E912B2F}"/>
              </a:ext>
            </a:extLst>
          </p:cNvPr>
          <p:cNvPicPr>
            <a:picLocks noChangeAspect="1"/>
          </p:cNvPicPr>
          <p:nvPr/>
        </p:nvPicPr>
        <p:blipFill>
          <a:blip r:embed="rId2"/>
          <a:stretch>
            <a:fillRect/>
          </a:stretch>
        </p:blipFill>
        <p:spPr>
          <a:xfrm>
            <a:off x="391839" y="2439397"/>
            <a:ext cx="4678878" cy="1244570"/>
          </a:xfrm>
          <a:prstGeom prst="rect">
            <a:avLst/>
          </a:prstGeom>
        </p:spPr>
      </p:pic>
      <p:sp>
        <p:nvSpPr>
          <p:cNvPr id="5" name="TextBox 4">
            <a:extLst>
              <a:ext uri="{FF2B5EF4-FFF2-40B4-BE49-F238E27FC236}">
                <a16:creationId xmlns:a16="http://schemas.microsoft.com/office/drawing/2014/main" id="{1C5B90E2-8FDC-C298-85ED-1DE7A0A570BE}"/>
              </a:ext>
            </a:extLst>
          </p:cNvPr>
          <p:cNvSpPr txBox="1"/>
          <p:nvPr/>
        </p:nvSpPr>
        <p:spPr>
          <a:xfrm>
            <a:off x="391839" y="338291"/>
            <a:ext cx="11408322" cy="1200329"/>
          </a:xfrm>
          <a:prstGeom prst="rect">
            <a:avLst/>
          </a:prstGeom>
          <a:noFill/>
        </p:spPr>
        <p:txBody>
          <a:bodyPr wrap="square" rtlCol="0">
            <a:spAutoFit/>
          </a:bodyPr>
          <a:lstStyle/>
          <a:p>
            <a:r>
              <a:rPr lang="en-MX" sz="3600" dirty="0">
                <a:solidFill>
                  <a:srgbClr val="0070C0"/>
                </a:solidFill>
              </a:rPr>
              <a:t>No of photons observed during the time T (2000 s) by the detector is &gt; 5000  LHAASO- WCDA and KM2A</a:t>
            </a:r>
          </a:p>
        </p:txBody>
      </p:sp>
      <p:pic>
        <p:nvPicPr>
          <p:cNvPr id="6" name="Picture 5" descr="Text&#10;&#10;Description automatically generated">
            <a:extLst>
              <a:ext uri="{FF2B5EF4-FFF2-40B4-BE49-F238E27FC236}">
                <a16:creationId xmlns:a16="http://schemas.microsoft.com/office/drawing/2014/main" id="{3073820F-16EE-157A-A456-8EB28A609C69}"/>
              </a:ext>
            </a:extLst>
          </p:cNvPr>
          <p:cNvPicPr>
            <a:picLocks noChangeAspect="1"/>
          </p:cNvPicPr>
          <p:nvPr/>
        </p:nvPicPr>
        <p:blipFill>
          <a:blip r:embed="rId3"/>
          <a:stretch>
            <a:fillRect/>
          </a:stretch>
        </p:blipFill>
        <p:spPr>
          <a:xfrm>
            <a:off x="7121285" y="2547339"/>
            <a:ext cx="3370521" cy="1028685"/>
          </a:xfrm>
          <a:prstGeom prst="rect">
            <a:avLst/>
          </a:prstGeom>
        </p:spPr>
      </p:pic>
      <p:sp>
        <p:nvSpPr>
          <p:cNvPr id="8" name="TextBox 7">
            <a:extLst>
              <a:ext uri="{FF2B5EF4-FFF2-40B4-BE49-F238E27FC236}">
                <a16:creationId xmlns:a16="http://schemas.microsoft.com/office/drawing/2014/main" id="{1CF6C155-167D-C2D6-F348-57D169CCE4EB}"/>
              </a:ext>
            </a:extLst>
          </p:cNvPr>
          <p:cNvSpPr txBox="1"/>
          <p:nvPr/>
        </p:nvSpPr>
        <p:spPr>
          <a:xfrm>
            <a:off x="1200754" y="4239491"/>
            <a:ext cx="10294559" cy="2062103"/>
          </a:xfrm>
          <a:prstGeom prst="rect">
            <a:avLst/>
          </a:prstGeom>
          <a:noFill/>
        </p:spPr>
        <p:txBody>
          <a:bodyPr wrap="square" rtlCol="0">
            <a:spAutoFit/>
          </a:bodyPr>
          <a:lstStyle/>
          <a:p>
            <a:pPr marL="457200" indent="-457200">
              <a:buFont typeface="Arial" panose="020B0604020202020204" pitchFamily="34" charset="0"/>
              <a:buChar char="•"/>
            </a:pPr>
            <a:r>
              <a:rPr lang="en-MX" sz="3200" dirty="0"/>
              <a:t>Fix the value of N</a:t>
            </a:r>
            <a:r>
              <a:rPr lang="en-MX" sz="3200" baseline="-25000" dirty="0"/>
              <a:t>𝜸</a:t>
            </a:r>
            <a:r>
              <a:rPr lang="en-MX" sz="3200" dirty="0"/>
              <a:t> (5500) and fix 𝞭, then calculate F</a:t>
            </a:r>
            <a:r>
              <a:rPr lang="en-MX" sz="3200" baseline="-25000" dirty="0"/>
              <a:t>0</a:t>
            </a:r>
          </a:p>
          <a:p>
            <a:pPr marL="457200" indent="-457200">
              <a:buFont typeface="Arial" panose="020B0604020202020204" pitchFamily="34" charset="0"/>
              <a:buChar char="•"/>
            </a:pPr>
            <a:r>
              <a:rPr lang="en-MX" sz="3200" dirty="0"/>
              <a:t>Use this F</a:t>
            </a:r>
            <a:r>
              <a:rPr lang="en-MX" sz="3200" baseline="-25000" dirty="0"/>
              <a:t>0</a:t>
            </a:r>
            <a:r>
              <a:rPr lang="en-MX" sz="3200" dirty="0"/>
              <a:t> to calculate the Flux</a:t>
            </a:r>
          </a:p>
          <a:p>
            <a:pPr marL="457200" indent="-457200">
              <a:buFont typeface="Arial" panose="020B0604020202020204" pitchFamily="34" charset="0"/>
              <a:buChar char="•"/>
            </a:pPr>
            <a:r>
              <a:rPr lang="en-MX" sz="3200" dirty="0"/>
              <a:t>He have done this for different values of 𝞭 and N</a:t>
            </a:r>
            <a:r>
              <a:rPr lang="en-MX" sz="3200" baseline="-25000" dirty="0"/>
              <a:t>𝜸</a:t>
            </a:r>
          </a:p>
          <a:p>
            <a:r>
              <a:rPr lang="en-MX" sz="3200" dirty="0"/>
              <a:t>  </a:t>
            </a:r>
          </a:p>
        </p:txBody>
      </p:sp>
    </p:spTree>
    <p:extLst>
      <p:ext uri="{BB962C8B-B14F-4D97-AF65-F5344CB8AC3E}">
        <p14:creationId xmlns:p14="http://schemas.microsoft.com/office/powerpoint/2010/main" val="4102675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28368EE1-6CE0-A6D5-FA6F-2630B5130728}"/>
              </a:ext>
            </a:extLst>
          </p:cNvPr>
          <p:cNvPicPr>
            <a:picLocks noChangeAspect="1"/>
          </p:cNvPicPr>
          <p:nvPr/>
        </p:nvPicPr>
        <p:blipFill>
          <a:blip r:embed="rId2"/>
          <a:stretch>
            <a:fillRect/>
          </a:stretch>
        </p:blipFill>
        <p:spPr>
          <a:xfrm>
            <a:off x="83128" y="0"/>
            <a:ext cx="12192001" cy="6745056"/>
          </a:xfrm>
          <a:prstGeom prst="rect">
            <a:avLst/>
          </a:prstGeom>
        </p:spPr>
      </p:pic>
    </p:spTree>
    <p:extLst>
      <p:ext uri="{BB962C8B-B14F-4D97-AF65-F5344CB8AC3E}">
        <p14:creationId xmlns:p14="http://schemas.microsoft.com/office/powerpoint/2010/main" val="3297885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78E1C-C3A6-D0E8-5147-F5DEB2002E59}"/>
              </a:ext>
            </a:extLst>
          </p:cNvPr>
          <p:cNvPicPr>
            <a:picLocks noChangeAspect="1"/>
          </p:cNvPicPr>
          <p:nvPr/>
        </p:nvPicPr>
        <p:blipFill>
          <a:blip r:embed="rId3"/>
          <a:stretch>
            <a:fillRect/>
          </a:stretch>
        </p:blipFill>
        <p:spPr>
          <a:xfrm>
            <a:off x="146586" y="6008"/>
            <a:ext cx="11471316" cy="6555037"/>
          </a:xfrm>
          <a:prstGeom prst="rect">
            <a:avLst/>
          </a:prstGeom>
        </p:spPr>
      </p:pic>
      <p:sp>
        <p:nvSpPr>
          <p:cNvPr id="2" name="TextBox 1">
            <a:extLst>
              <a:ext uri="{FF2B5EF4-FFF2-40B4-BE49-F238E27FC236}">
                <a16:creationId xmlns:a16="http://schemas.microsoft.com/office/drawing/2014/main" id="{AB45996B-45FF-AFA4-5561-79CE6C63A5CF}"/>
              </a:ext>
            </a:extLst>
          </p:cNvPr>
          <p:cNvSpPr txBox="1"/>
          <p:nvPr/>
        </p:nvSpPr>
        <p:spPr>
          <a:xfrm>
            <a:off x="2117766" y="1367875"/>
            <a:ext cx="3606140" cy="646331"/>
          </a:xfrm>
          <a:prstGeom prst="rect">
            <a:avLst/>
          </a:prstGeom>
          <a:noFill/>
        </p:spPr>
        <p:txBody>
          <a:bodyPr wrap="square" rtlCol="0">
            <a:spAutoFit/>
          </a:bodyPr>
          <a:lstStyle/>
          <a:p>
            <a:r>
              <a:rPr lang="en-MX" sz="3600" b="1" dirty="0">
                <a:solidFill>
                  <a:srgbClr val="C00000"/>
                </a:solidFill>
              </a:rPr>
              <a:t>LHAASO-WCDA</a:t>
            </a:r>
          </a:p>
        </p:txBody>
      </p:sp>
      <p:sp>
        <p:nvSpPr>
          <p:cNvPr id="4" name="TextBox 3">
            <a:extLst>
              <a:ext uri="{FF2B5EF4-FFF2-40B4-BE49-F238E27FC236}">
                <a16:creationId xmlns:a16="http://schemas.microsoft.com/office/drawing/2014/main" id="{78642BE4-FE7D-625E-0ACD-900D7AA4F675}"/>
              </a:ext>
            </a:extLst>
          </p:cNvPr>
          <p:cNvSpPr txBox="1"/>
          <p:nvPr/>
        </p:nvSpPr>
        <p:spPr>
          <a:xfrm>
            <a:off x="6262193" y="1044710"/>
            <a:ext cx="3392446" cy="646331"/>
          </a:xfrm>
          <a:prstGeom prst="rect">
            <a:avLst/>
          </a:prstGeom>
          <a:noFill/>
        </p:spPr>
        <p:txBody>
          <a:bodyPr wrap="square" rtlCol="0">
            <a:spAutoFit/>
          </a:bodyPr>
          <a:lstStyle/>
          <a:p>
            <a:r>
              <a:rPr lang="en-US" dirty="0">
                <a:highlight>
                  <a:srgbClr val="FFFF00"/>
                </a:highlight>
              </a:rPr>
              <a:t>R</a:t>
            </a:r>
            <a:r>
              <a:rPr lang="en-MX" dirty="0">
                <a:highlight>
                  <a:srgbClr val="FFFF00"/>
                </a:highlight>
              </a:rPr>
              <a:t>elative energy resolution of WCDA around 18 TeV ±50%</a:t>
            </a:r>
          </a:p>
        </p:txBody>
      </p:sp>
      <p:sp>
        <p:nvSpPr>
          <p:cNvPr id="12" name="TextBox 11">
            <a:extLst>
              <a:ext uri="{FF2B5EF4-FFF2-40B4-BE49-F238E27FC236}">
                <a16:creationId xmlns:a16="http://schemas.microsoft.com/office/drawing/2014/main" id="{539714CE-5BF7-5917-BE94-6182B73DE396}"/>
              </a:ext>
            </a:extLst>
          </p:cNvPr>
          <p:cNvSpPr txBox="1"/>
          <p:nvPr/>
        </p:nvSpPr>
        <p:spPr>
          <a:xfrm>
            <a:off x="9345880" y="5979321"/>
            <a:ext cx="810158" cy="369332"/>
          </a:xfrm>
          <a:prstGeom prst="rect">
            <a:avLst/>
          </a:prstGeom>
          <a:noFill/>
        </p:spPr>
        <p:txBody>
          <a:bodyPr wrap="none" rtlCol="0">
            <a:spAutoFit/>
          </a:bodyPr>
          <a:lstStyle/>
          <a:p>
            <a:r>
              <a:rPr lang="en-MX" b="1" dirty="0"/>
              <a:t>18 TeV</a:t>
            </a:r>
          </a:p>
        </p:txBody>
      </p:sp>
      <p:cxnSp>
        <p:nvCxnSpPr>
          <p:cNvPr id="14" name="Straight Arrow Connector 13">
            <a:extLst>
              <a:ext uri="{FF2B5EF4-FFF2-40B4-BE49-F238E27FC236}">
                <a16:creationId xmlns:a16="http://schemas.microsoft.com/office/drawing/2014/main" id="{57458B87-E93B-CB32-53AE-8A3A4CB7F8C2}"/>
              </a:ext>
            </a:extLst>
          </p:cNvPr>
          <p:cNvCxnSpPr>
            <a:cxnSpLocks/>
          </p:cNvCxnSpPr>
          <p:nvPr/>
        </p:nvCxnSpPr>
        <p:spPr>
          <a:xfrm flipV="1">
            <a:off x="8775865" y="3230088"/>
            <a:ext cx="427512" cy="5225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A9657ED-C7E0-BF06-1DA8-720A3AFDD925}"/>
              </a:ext>
            </a:extLst>
          </p:cNvPr>
          <p:cNvCxnSpPr/>
          <p:nvPr/>
        </p:nvCxnSpPr>
        <p:spPr>
          <a:xfrm flipV="1">
            <a:off x="8324603" y="3230088"/>
            <a:ext cx="866898" cy="10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FDD72B-A1AD-C707-BCEC-EA2AACDADBB1}"/>
              </a:ext>
            </a:extLst>
          </p:cNvPr>
          <p:cNvSpPr txBox="1"/>
          <p:nvPr/>
        </p:nvSpPr>
        <p:spPr>
          <a:xfrm>
            <a:off x="9203376" y="3065401"/>
            <a:ext cx="2220685" cy="369332"/>
          </a:xfrm>
          <a:prstGeom prst="rect">
            <a:avLst/>
          </a:prstGeom>
          <a:noFill/>
        </p:spPr>
        <p:txBody>
          <a:bodyPr wrap="square" rtlCol="0">
            <a:spAutoFit/>
          </a:bodyPr>
          <a:lstStyle/>
          <a:p>
            <a:r>
              <a:rPr lang="en-MX" b="1" dirty="0">
                <a:highlight>
                  <a:srgbClr val="FFFF00"/>
                </a:highlight>
              </a:rPr>
              <a:t>Synchrotron photon</a:t>
            </a:r>
          </a:p>
        </p:txBody>
      </p:sp>
      <p:cxnSp>
        <p:nvCxnSpPr>
          <p:cNvPr id="24" name="Straight Arrow Connector 23">
            <a:extLst>
              <a:ext uri="{FF2B5EF4-FFF2-40B4-BE49-F238E27FC236}">
                <a16:creationId xmlns:a16="http://schemas.microsoft.com/office/drawing/2014/main" id="{85A3D2ED-DC2C-5D46-4B79-87EFA789571E}"/>
              </a:ext>
            </a:extLst>
          </p:cNvPr>
          <p:cNvCxnSpPr/>
          <p:nvPr/>
        </p:nvCxnSpPr>
        <p:spPr>
          <a:xfrm flipH="1">
            <a:off x="6923314" y="3598223"/>
            <a:ext cx="902525" cy="11044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8193DB3-9F07-0F5D-4AB0-728881513A9B}"/>
              </a:ext>
            </a:extLst>
          </p:cNvPr>
          <p:cNvSpPr txBox="1"/>
          <p:nvPr/>
        </p:nvSpPr>
        <p:spPr>
          <a:xfrm>
            <a:off x="6400800" y="4702629"/>
            <a:ext cx="1923803" cy="369332"/>
          </a:xfrm>
          <a:prstGeom prst="rect">
            <a:avLst/>
          </a:prstGeom>
          <a:noFill/>
        </p:spPr>
        <p:txBody>
          <a:bodyPr wrap="square" rtlCol="0">
            <a:spAutoFit/>
          </a:bodyPr>
          <a:lstStyle/>
          <a:p>
            <a:r>
              <a:rPr lang="en-MX" b="1" dirty="0">
                <a:highlight>
                  <a:srgbClr val="FFFF00"/>
                </a:highlight>
              </a:rPr>
              <a:t>SSC photon</a:t>
            </a:r>
          </a:p>
        </p:txBody>
      </p:sp>
    </p:spTree>
    <p:extLst>
      <p:ext uri="{BB962C8B-B14F-4D97-AF65-F5344CB8AC3E}">
        <p14:creationId xmlns:p14="http://schemas.microsoft.com/office/powerpoint/2010/main" val="1853075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23BCF-2865-490B-6A60-636B10272097}"/>
              </a:ext>
            </a:extLst>
          </p:cNvPr>
          <p:cNvPicPr>
            <a:picLocks noChangeAspect="1"/>
          </p:cNvPicPr>
          <p:nvPr/>
        </p:nvPicPr>
        <p:blipFill>
          <a:blip r:embed="rId3"/>
          <a:stretch>
            <a:fillRect/>
          </a:stretch>
        </p:blipFill>
        <p:spPr>
          <a:xfrm>
            <a:off x="0" y="0"/>
            <a:ext cx="11471564" cy="6555179"/>
          </a:xfrm>
          <a:prstGeom prst="rect">
            <a:avLst/>
          </a:prstGeom>
        </p:spPr>
      </p:pic>
      <p:sp>
        <p:nvSpPr>
          <p:cNvPr id="4" name="TextBox 3">
            <a:extLst>
              <a:ext uri="{FF2B5EF4-FFF2-40B4-BE49-F238E27FC236}">
                <a16:creationId xmlns:a16="http://schemas.microsoft.com/office/drawing/2014/main" id="{B3699ED7-B2C4-55F9-C256-154DBFDFCCE4}"/>
              </a:ext>
            </a:extLst>
          </p:cNvPr>
          <p:cNvSpPr txBox="1"/>
          <p:nvPr/>
        </p:nvSpPr>
        <p:spPr>
          <a:xfrm>
            <a:off x="2142506" y="1376939"/>
            <a:ext cx="3593276" cy="646331"/>
          </a:xfrm>
          <a:prstGeom prst="rect">
            <a:avLst/>
          </a:prstGeom>
          <a:noFill/>
        </p:spPr>
        <p:txBody>
          <a:bodyPr wrap="square">
            <a:spAutoFit/>
          </a:bodyPr>
          <a:lstStyle/>
          <a:p>
            <a:r>
              <a:rPr lang="en-MX" sz="3600" b="1" dirty="0">
                <a:solidFill>
                  <a:srgbClr val="C00000"/>
                </a:solidFill>
              </a:rPr>
              <a:t>LHAASO-KM2A</a:t>
            </a:r>
          </a:p>
        </p:txBody>
      </p:sp>
      <p:pic>
        <p:nvPicPr>
          <p:cNvPr id="2" name="Picture 1">
            <a:extLst>
              <a:ext uri="{FF2B5EF4-FFF2-40B4-BE49-F238E27FC236}">
                <a16:creationId xmlns:a16="http://schemas.microsoft.com/office/drawing/2014/main" id="{305BAE1F-D5D0-6617-F476-D93A5B77BE28}"/>
              </a:ext>
            </a:extLst>
          </p:cNvPr>
          <p:cNvPicPr>
            <a:picLocks noChangeAspect="1"/>
          </p:cNvPicPr>
          <p:nvPr/>
        </p:nvPicPr>
        <p:blipFill>
          <a:blip r:embed="rId3"/>
          <a:stretch>
            <a:fillRect/>
          </a:stretch>
        </p:blipFill>
        <p:spPr>
          <a:xfrm>
            <a:off x="140525" y="151410"/>
            <a:ext cx="11471564" cy="6555179"/>
          </a:xfrm>
          <a:prstGeom prst="rect">
            <a:avLst/>
          </a:prstGeom>
        </p:spPr>
      </p:pic>
      <p:sp>
        <p:nvSpPr>
          <p:cNvPr id="6" name="TextBox 5">
            <a:extLst>
              <a:ext uri="{FF2B5EF4-FFF2-40B4-BE49-F238E27FC236}">
                <a16:creationId xmlns:a16="http://schemas.microsoft.com/office/drawing/2014/main" id="{591CB7A5-DF87-93D7-1645-7EF012D83D9C}"/>
              </a:ext>
            </a:extLst>
          </p:cNvPr>
          <p:cNvSpPr txBox="1"/>
          <p:nvPr/>
        </p:nvSpPr>
        <p:spPr>
          <a:xfrm>
            <a:off x="4094018" y="1330772"/>
            <a:ext cx="6097978" cy="369332"/>
          </a:xfrm>
          <a:prstGeom prst="rect">
            <a:avLst/>
          </a:prstGeom>
          <a:noFill/>
        </p:spPr>
        <p:txBody>
          <a:bodyPr wrap="square">
            <a:spAutoFit/>
          </a:bodyPr>
          <a:lstStyle/>
          <a:p>
            <a:r>
              <a:rPr lang="en-US" dirty="0">
                <a:highlight>
                  <a:srgbClr val="FFFF00"/>
                </a:highlight>
              </a:rPr>
              <a:t>R</a:t>
            </a:r>
            <a:r>
              <a:rPr lang="en-MX" dirty="0">
                <a:highlight>
                  <a:srgbClr val="FFFF00"/>
                </a:highlight>
              </a:rPr>
              <a:t>elative energy resolution of KM2A around 18 TeV ±36%</a:t>
            </a:r>
          </a:p>
        </p:txBody>
      </p:sp>
      <p:sp>
        <p:nvSpPr>
          <p:cNvPr id="8" name="TextBox 7">
            <a:extLst>
              <a:ext uri="{FF2B5EF4-FFF2-40B4-BE49-F238E27FC236}">
                <a16:creationId xmlns:a16="http://schemas.microsoft.com/office/drawing/2014/main" id="{109A4342-3395-A15C-5A8E-B8AD14EDEFF5}"/>
              </a:ext>
            </a:extLst>
          </p:cNvPr>
          <p:cNvSpPr txBox="1"/>
          <p:nvPr/>
        </p:nvSpPr>
        <p:spPr>
          <a:xfrm>
            <a:off x="2039587" y="2285402"/>
            <a:ext cx="3399312" cy="646331"/>
          </a:xfrm>
          <a:prstGeom prst="rect">
            <a:avLst/>
          </a:prstGeom>
          <a:noFill/>
        </p:spPr>
        <p:txBody>
          <a:bodyPr wrap="square">
            <a:spAutoFit/>
          </a:bodyPr>
          <a:lstStyle/>
          <a:p>
            <a:r>
              <a:rPr lang="en-MX" sz="3600" b="1" dirty="0">
                <a:solidFill>
                  <a:srgbClr val="C00000"/>
                </a:solidFill>
              </a:rPr>
              <a:t>LHAASO-KM2A</a:t>
            </a:r>
          </a:p>
        </p:txBody>
      </p:sp>
    </p:spTree>
    <p:extLst>
      <p:ext uri="{BB962C8B-B14F-4D97-AF65-F5344CB8AC3E}">
        <p14:creationId xmlns:p14="http://schemas.microsoft.com/office/powerpoint/2010/main" val="3875717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79CBBB-6A61-51D7-C2B6-723F892968B8}"/>
              </a:ext>
            </a:extLst>
          </p:cNvPr>
          <p:cNvPicPr>
            <a:picLocks noChangeAspect="1"/>
          </p:cNvPicPr>
          <p:nvPr/>
        </p:nvPicPr>
        <p:blipFill rotWithShape="1">
          <a:blip r:embed="rId3"/>
          <a:srcRect l="27198"/>
          <a:stretch/>
        </p:blipFill>
        <p:spPr>
          <a:xfrm rot="5400000">
            <a:off x="1855314" y="19463"/>
            <a:ext cx="6381874" cy="10095550"/>
          </a:xfrm>
          <a:prstGeom prst="rect">
            <a:avLst/>
          </a:prstGeom>
        </p:spPr>
      </p:pic>
      <p:sp>
        <p:nvSpPr>
          <p:cNvPr id="2" name="TextBox 1">
            <a:extLst>
              <a:ext uri="{FF2B5EF4-FFF2-40B4-BE49-F238E27FC236}">
                <a16:creationId xmlns:a16="http://schemas.microsoft.com/office/drawing/2014/main" id="{379E3F97-88A8-0CBC-139D-7263727A0F49}"/>
              </a:ext>
            </a:extLst>
          </p:cNvPr>
          <p:cNvSpPr txBox="1"/>
          <p:nvPr/>
        </p:nvSpPr>
        <p:spPr>
          <a:xfrm>
            <a:off x="902525" y="486888"/>
            <a:ext cx="9037122" cy="1077218"/>
          </a:xfrm>
          <a:prstGeom prst="rect">
            <a:avLst/>
          </a:prstGeom>
          <a:noFill/>
        </p:spPr>
        <p:txBody>
          <a:bodyPr wrap="square" rtlCol="0">
            <a:spAutoFit/>
          </a:bodyPr>
          <a:lstStyle/>
          <a:p>
            <a:r>
              <a:rPr lang="en-MX" sz="3200" dirty="0">
                <a:solidFill>
                  <a:srgbClr val="C00000"/>
                </a:solidFill>
              </a:rPr>
              <a:t>Chance probability of observing a photon of energy ⩾ 18 TeV (LHAASO-WCDA)</a:t>
            </a:r>
          </a:p>
        </p:txBody>
      </p:sp>
      <p:pic>
        <p:nvPicPr>
          <p:cNvPr id="4" name="Picture 3" descr="Text, letter&#10;&#10;Description automatically generated">
            <a:extLst>
              <a:ext uri="{FF2B5EF4-FFF2-40B4-BE49-F238E27FC236}">
                <a16:creationId xmlns:a16="http://schemas.microsoft.com/office/drawing/2014/main" id="{12DFC1B7-6357-F2A6-DC15-C9A90F092D40}"/>
              </a:ext>
            </a:extLst>
          </p:cNvPr>
          <p:cNvPicPr>
            <a:picLocks noChangeAspect="1"/>
          </p:cNvPicPr>
          <p:nvPr/>
        </p:nvPicPr>
        <p:blipFill>
          <a:blip r:embed="rId4"/>
          <a:stretch>
            <a:fillRect/>
          </a:stretch>
        </p:blipFill>
        <p:spPr>
          <a:xfrm>
            <a:off x="4810125" y="1638244"/>
            <a:ext cx="5129522" cy="1219256"/>
          </a:xfrm>
          <a:prstGeom prst="rect">
            <a:avLst/>
          </a:prstGeom>
        </p:spPr>
      </p:pic>
    </p:spTree>
    <p:extLst>
      <p:ext uri="{BB962C8B-B14F-4D97-AF65-F5344CB8AC3E}">
        <p14:creationId xmlns:p14="http://schemas.microsoft.com/office/powerpoint/2010/main" val="356759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A52A481-0B01-9037-5A58-710535F89554}"/>
              </a:ext>
            </a:extLst>
          </p:cNvPr>
          <p:cNvPicPr>
            <a:picLocks noChangeAspect="1"/>
          </p:cNvPicPr>
          <p:nvPr/>
        </p:nvPicPr>
        <p:blipFill>
          <a:blip r:embed="rId3"/>
          <a:stretch>
            <a:fillRect/>
          </a:stretch>
        </p:blipFill>
        <p:spPr>
          <a:xfrm>
            <a:off x="188913" y="303332"/>
            <a:ext cx="6869112" cy="2418601"/>
          </a:xfrm>
          <a:prstGeom prst="rect">
            <a:avLst/>
          </a:prstGeom>
        </p:spPr>
      </p:pic>
      <p:pic>
        <p:nvPicPr>
          <p:cNvPr id="8" name="Picture 7" descr="Text&#10;&#10;Description automatically generated">
            <a:extLst>
              <a:ext uri="{FF2B5EF4-FFF2-40B4-BE49-F238E27FC236}">
                <a16:creationId xmlns:a16="http://schemas.microsoft.com/office/drawing/2014/main" id="{B896FCC3-9A52-0523-C86A-91C67C3C417C}"/>
              </a:ext>
            </a:extLst>
          </p:cNvPr>
          <p:cNvPicPr>
            <a:picLocks noChangeAspect="1"/>
          </p:cNvPicPr>
          <p:nvPr/>
        </p:nvPicPr>
        <p:blipFill>
          <a:blip r:embed="rId4"/>
          <a:stretch>
            <a:fillRect/>
          </a:stretch>
        </p:blipFill>
        <p:spPr>
          <a:xfrm>
            <a:off x="7404101" y="303332"/>
            <a:ext cx="4127500" cy="5930900"/>
          </a:xfrm>
          <a:prstGeom prst="rect">
            <a:avLst/>
          </a:prstGeom>
        </p:spPr>
      </p:pic>
      <p:sp>
        <p:nvSpPr>
          <p:cNvPr id="10" name="TextBox 9">
            <a:extLst>
              <a:ext uri="{FF2B5EF4-FFF2-40B4-BE49-F238E27FC236}">
                <a16:creationId xmlns:a16="http://schemas.microsoft.com/office/drawing/2014/main" id="{1B039598-007F-E9C4-A2B4-EA79E32A8B6A}"/>
              </a:ext>
            </a:extLst>
          </p:cNvPr>
          <p:cNvSpPr txBox="1"/>
          <p:nvPr/>
        </p:nvSpPr>
        <p:spPr>
          <a:xfrm>
            <a:off x="475013" y="2826327"/>
            <a:ext cx="6008914" cy="369332"/>
          </a:xfrm>
          <a:prstGeom prst="rect">
            <a:avLst/>
          </a:prstGeom>
          <a:noFill/>
        </p:spPr>
        <p:txBody>
          <a:bodyPr wrap="square" rtlCol="0">
            <a:spAutoFit/>
          </a:bodyPr>
          <a:lstStyle/>
          <a:p>
            <a:r>
              <a:rPr lang="en-MX" b="1" dirty="0">
                <a:highlight>
                  <a:srgbClr val="FFFF00"/>
                </a:highlight>
              </a:rPr>
              <a:t>Nature Astronomy 7, 124 (2023), 14 Feb 2023</a:t>
            </a:r>
          </a:p>
        </p:txBody>
      </p:sp>
      <p:sp>
        <p:nvSpPr>
          <p:cNvPr id="14" name="Double Bracket 13">
            <a:extLst>
              <a:ext uri="{FF2B5EF4-FFF2-40B4-BE49-F238E27FC236}">
                <a16:creationId xmlns:a16="http://schemas.microsoft.com/office/drawing/2014/main" id="{4E267BC6-5085-D0A6-141A-D57D84A5C038}"/>
              </a:ext>
            </a:extLst>
          </p:cNvPr>
          <p:cNvSpPr/>
          <p:nvPr/>
        </p:nvSpPr>
        <p:spPr>
          <a:xfrm>
            <a:off x="6709558" y="2244436"/>
            <a:ext cx="5007429" cy="4073237"/>
          </a:xfrm>
          <a:prstGeom prst="bracketPair">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MX"/>
          </a:p>
        </p:txBody>
      </p:sp>
    </p:spTree>
    <p:extLst>
      <p:ext uri="{BB962C8B-B14F-4D97-AF65-F5344CB8AC3E}">
        <p14:creationId xmlns:p14="http://schemas.microsoft.com/office/powerpoint/2010/main" val="1002705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03D627-C002-C681-51BB-5B91C6231208}"/>
              </a:ext>
            </a:extLst>
          </p:cNvPr>
          <p:cNvSpPr txBox="1"/>
          <p:nvPr/>
        </p:nvSpPr>
        <p:spPr>
          <a:xfrm>
            <a:off x="152400" y="178130"/>
            <a:ext cx="11887200" cy="6340197"/>
          </a:xfrm>
          <a:prstGeom prst="rect">
            <a:avLst/>
          </a:prstGeom>
          <a:noFill/>
        </p:spPr>
        <p:txBody>
          <a:bodyPr wrap="square" rtlCol="0">
            <a:spAutoFit/>
          </a:bodyPr>
          <a:lstStyle/>
          <a:p>
            <a:r>
              <a:rPr lang="en-MX" sz="3600" b="1" dirty="0">
                <a:solidFill>
                  <a:srgbClr val="FF0000"/>
                </a:solidFill>
              </a:rPr>
              <a:t>Summary</a:t>
            </a:r>
          </a:p>
          <a:p>
            <a:endParaRPr lang="en-MX" sz="3200" dirty="0"/>
          </a:p>
          <a:p>
            <a:pPr marL="457200" indent="-457200">
              <a:buFont typeface="Arial" panose="020B0604020202020204" pitchFamily="34" charset="0"/>
              <a:buChar char="•"/>
            </a:pPr>
            <a:r>
              <a:rPr lang="en-US" sz="3200" dirty="0"/>
              <a:t>The recent observation of ~18 </a:t>
            </a:r>
            <a:r>
              <a:rPr lang="en-US" sz="3200" dirty="0" err="1"/>
              <a:t>TeV</a:t>
            </a:r>
            <a:r>
              <a:rPr lang="en-US" sz="3200" dirty="0"/>
              <a:t> photons by LHAASO from GRB 221009A sheds doubt on the applicability of the well-known EBL models for photons of energy &gt; 10 </a:t>
            </a:r>
            <a:r>
              <a:rPr lang="en-US" sz="3200" dirty="0" err="1"/>
              <a:t>TeV</a:t>
            </a:r>
            <a:r>
              <a:rPr lang="en-US" sz="3200" dirty="0"/>
              <a:t> at a redshift of  0.151 even though these EBL models work very well in explaining the VHE spectra of so many other </a:t>
            </a:r>
            <a:r>
              <a:rPr lang="en-US" sz="3200" dirty="0" err="1"/>
              <a:t>TeV</a:t>
            </a:r>
            <a:r>
              <a:rPr lang="en-US" sz="3200" dirty="0"/>
              <a:t> sources.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This incompatibility has led towards new physics solutions.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Lorentz Violation, Photon-Axion coupling (oscillation).</a:t>
            </a:r>
          </a:p>
          <a:p>
            <a:endParaRPr lang="en-US" sz="3200" dirty="0"/>
          </a:p>
          <a:p>
            <a:endParaRPr lang="en-MX" dirty="0"/>
          </a:p>
        </p:txBody>
      </p:sp>
    </p:spTree>
    <p:extLst>
      <p:ext uri="{BB962C8B-B14F-4D97-AF65-F5344CB8AC3E}">
        <p14:creationId xmlns:p14="http://schemas.microsoft.com/office/powerpoint/2010/main" val="174812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81200" y="239486"/>
            <a:ext cx="8229600" cy="776514"/>
          </a:xfrm>
        </p:spPr>
        <p:txBody>
          <a:bodyPr>
            <a:normAutofit/>
          </a:bodyPr>
          <a:lstStyle/>
          <a:p>
            <a:r>
              <a:rPr lang="es-ES" b="1"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Distribution</a:t>
            </a:r>
            <a:r>
              <a:rPr lang="es-E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of </a:t>
            </a:r>
            <a:r>
              <a:rPr lang="es-ES" b="1"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GRBs</a:t>
            </a:r>
            <a:r>
              <a:rPr lang="es-E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on</a:t>
            </a:r>
            <a:r>
              <a:rPr lang="es-E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the</a:t>
            </a:r>
            <a:r>
              <a:rPr lang="es-E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s-ES" b="1"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sky</a:t>
            </a:r>
            <a:endParaRPr lang="es-ES"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9" name="Marcador de contenido 8"/>
          <p:cNvSpPr>
            <a:spLocks noGrp="1"/>
          </p:cNvSpPr>
          <p:nvPr>
            <p:ph idx="1"/>
          </p:nvPr>
        </p:nvSpPr>
        <p:spPr/>
        <p:txBody>
          <a:bodyPr/>
          <a:lstStyle/>
          <a:p>
            <a:pPr marL="0" indent="0">
              <a:buNone/>
            </a:pPr>
            <a:endParaRPr lang="es-ES" dirty="0"/>
          </a:p>
          <a:p>
            <a:endParaRPr lang="es-ES" dirty="0"/>
          </a:p>
          <a:p>
            <a:pPr marL="0" indent="0">
              <a:buNone/>
            </a:pPr>
            <a:endParaRPr lang="es-ES" dirty="0"/>
          </a:p>
        </p:txBody>
      </p:sp>
      <p:pic>
        <p:nvPicPr>
          <p:cNvPr id="10" name="Imagen 9" descr="grbmap_bats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935" y="1016000"/>
            <a:ext cx="8865394" cy="5842000"/>
          </a:xfrm>
          <a:prstGeom prst="rect">
            <a:avLst/>
          </a:prstGeom>
        </p:spPr>
      </p:pic>
      <p:sp>
        <p:nvSpPr>
          <p:cNvPr id="11" name="CuadroTexto 10"/>
          <p:cNvSpPr txBox="1"/>
          <p:nvPr/>
        </p:nvSpPr>
        <p:spPr>
          <a:xfrm>
            <a:off x="1981200" y="2099520"/>
            <a:ext cx="3819432" cy="523220"/>
          </a:xfrm>
          <a:prstGeom prst="rect">
            <a:avLst/>
          </a:prstGeom>
          <a:noFill/>
        </p:spPr>
        <p:txBody>
          <a:bodyPr wrap="square" rtlCol="0">
            <a:spAutoFit/>
            <a:scene3d>
              <a:camera prst="isometricRightUp"/>
              <a:lightRig rig="threePt" dir="t"/>
            </a:scene3d>
          </a:bodyPr>
          <a:lstStyle/>
          <a:p>
            <a:r>
              <a:rPr lang="es-ES" sz="28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Cosmological</a:t>
            </a:r>
            <a:endParaRPr lang="es-ES"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743899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03D627-C002-C681-51BB-5B91C6231208}"/>
              </a:ext>
            </a:extLst>
          </p:cNvPr>
          <p:cNvSpPr txBox="1"/>
          <p:nvPr/>
        </p:nvSpPr>
        <p:spPr>
          <a:xfrm>
            <a:off x="154379" y="166255"/>
            <a:ext cx="11887200" cy="6278642"/>
          </a:xfrm>
          <a:prstGeom prst="rect">
            <a:avLst/>
          </a:prstGeom>
          <a:noFill/>
        </p:spPr>
        <p:txBody>
          <a:bodyPr wrap="square" rtlCol="0">
            <a:spAutoFit/>
          </a:bodyPr>
          <a:lstStyle/>
          <a:p>
            <a:pPr marL="457200" indent="-457200">
              <a:buFont typeface="Arial" panose="020B0604020202020204" pitchFamily="34" charset="0"/>
              <a:buChar char="•"/>
            </a:pPr>
            <a:r>
              <a:rPr lang="en-US" sz="3200" dirty="0"/>
              <a:t>However, there is still a conventional way to deal with the problem, which we proposed here.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We argue that high energy protons interacting with the synchrotron photon background in the GRB jet will be able to produce photons of energy close to 18 </a:t>
            </a:r>
            <a:r>
              <a:rPr lang="en-US" sz="3200" dirty="0" err="1"/>
              <a:t>TeV</a:t>
            </a:r>
            <a:r>
              <a:rPr lang="en-US" sz="3200" dirty="0"/>
              <a:t>.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Our analysis shows that LHAASO-WCDA is more likely to observe photons of energy ~ 18 </a:t>
            </a:r>
            <a:r>
              <a:rPr lang="en-US" sz="3200" dirty="0" err="1"/>
              <a:t>TeV</a:t>
            </a:r>
            <a:r>
              <a:rPr lang="en-US" sz="3200" dirty="0"/>
              <a:t> than the LHAASO-KM2A. </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We anticipate that the publication of GRB 221009A results (VHE Spectrum) should be able to shed light on these interpretations.</a:t>
            </a:r>
            <a:endParaRPr lang="en-MX" sz="3200" dirty="0"/>
          </a:p>
          <a:p>
            <a:endParaRPr lang="en-MX" dirty="0"/>
          </a:p>
        </p:txBody>
      </p:sp>
    </p:spTree>
    <p:extLst>
      <p:ext uri="{BB962C8B-B14F-4D97-AF65-F5344CB8AC3E}">
        <p14:creationId xmlns:p14="http://schemas.microsoft.com/office/powerpoint/2010/main" val="4237541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334" y="2955909"/>
            <a:ext cx="11385177" cy="1446550"/>
          </a:xfrm>
          <a:prstGeom prst="rect">
            <a:avLst/>
          </a:prstGeom>
          <a:noFill/>
        </p:spPr>
        <p:txBody>
          <a:bodyPr wrap="square" rtlCol="0">
            <a:spAutoFit/>
          </a:bodyPr>
          <a:lstStyle/>
          <a:p>
            <a:pPr algn="ctr"/>
            <a:r>
              <a:rPr lang="en-US" sz="8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Brush Script MT" charset="0"/>
                <a:ea typeface="Brush Script MT" charset="0"/>
                <a:cs typeface="Brush Script MT" charset="0"/>
              </a:rPr>
              <a:t>Thank You</a:t>
            </a:r>
          </a:p>
        </p:txBody>
      </p:sp>
    </p:spTree>
    <p:extLst>
      <p:ext uri="{BB962C8B-B14F-4D97-AF65-F5344CB8AC3E}">
        <p14:creationId xmlns:p14="http://schemas.microsoft.com/office/powerpoint/2010/main" val="112851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81200" y="338328"/>
            <a:ext cx="8229600" cy="508392"/>
          </a:xfrm>
        </p:spPr>
        <p:txBody>
          <a:bodyPr>
            <a:normAutofit fontScale="90000"/>
          </a:bodyPr>
          <a:lstStyle/>
          <a:p>
            <a:r>
              <a:rPr lang="es-ES" b="1" dirty="0" err="1">
                <a:ln w="10541" cmpd="sng">
                  <a:solidFill>
                    <a:schemeClr val="accent1">
                      <a:shade val="88000"/>
                      <a:satMod val="110000"/>
                    </a:schemeClr>
                  </a:solidFill>
                  <a:prstDash val="solid"/>
                </a:ln>
                <a:solidFill>
                  <a:srgbClr val="FF0000"/>
                </a:solidFill>
              </a:rPr>
              <a:t>Burst</a:t>
            </a:r>
            <a:r>
              <a:rPr lang="es-ES" b="1" dirty="0">
                <a:ln w="10541" cmpd="sng">
                  <a:solidFill>
                    <a:schemeClr val="accent1">
                      <a:shade val="88000"/>
                      <a:satMod val="110000"/>
                    </a:schemeClr>
                  </a:solidFill>
                  <a:prstDash val="solid"/>
                </a:ln>
                <a:solidFill>
                  <a:srgbClr val="FF0000"/>
                </a:solidFill>
              </a:rPr>
              <a:t> </a:t>
            </a:r>
            <a:r>
              <a:rPr lang="es-ES" b="1" dirty="0" err="1">
                <a:ln w="10541" cmpd="sng">
                  <a:solidFill>
                    <a:schemeClr val="accent1">
                      <a:shade val="88000"/>
                      <a:satMod val="110000"/>
                    </a:schemeClr>
                  </a:solidFill>
                  <a:prstDash val="solid"/>
                </a:ln>
                <a:solidFill>
                  <a:srgbClr val="FF0000"/>
                </a:solidFill>
              </a:rPr>
              <a:t>Duration</a:t>
            </a:r>
            <a:r>
              <a:rPr lang="es-ES" b="1" dirty="0">
                <a:ln w="10541" cmpd="sng">
                  <a:solidFill>
                    <a:schemeClr val="accent1">
                      <a:shade val="88000"/>
                      <a:satMod val="110000"/>
                    </a:schemeClr>
                  </a:solidFill>
                  <a:prstDash val="solid"/>
                </a:ln>
                <a:solidFill>
                  <a:srgbClr val="FF0000"/>
                </a:solidFill>
              </a:rPr>
              <a:t> &amp; </a:t>
            </a:r>
            <a:r>
              <a:rPr lang="es-ES" b="1" dirty="0" err="1">
                <a:ln w="10541" cmpd="sng">
                  <a:solidFill>
                    <a:schemeClr val="accent1">
                      <a:shade val="88000"/>
                      <a:satMod val="110000"/>
                    </a:schemeClr>
                  </a:solidFill>
                  <a:prstDash val="solid"/>
                </a:ln>
                <a:solidFill>
                  <a:srgbClr val="FF0000"/>
                </a:solidFill>
              </a:rPr>
              <a:t>classification</a:t>
            </a:r>
            <a:endParaRPr lang="es-ES" b="1" dirty="0">
              <a:ln w="10541" cmpd="sng">
                <a:solidFill>
                  <a:schemeClr val="accent1">
                    <a:shade val="88000"/>
                    <a:satMod val="110000"/>
                  </a:schemeClr>
                </a:solidFill>
                <a:prstDash val="solid"/>
              </a:ln>
              <a:solidFill>
                <a:srgbClr val="FF0000"/>
              </a:solidFill>
            </a:endParaRPr>
          </a:p>
        </p:txBody>
      </p:sp>
      <p:sp>
        <p:nvSpPr>
          <p:cNvPr id="5" name="Marcador de contenido 4"/>
          <p:cNvSpPr>
            <a:spLocks noGrp="1"/>
          </p:cNvSpPr>
          <p:nvPr>
            <p:ph idx="1"/>
          </p:nvPr>
        </p:nvSpPr>
        <p:spPr>
          <a:xfrm>
            <a:off x="591019" y="1086472"/>
            <a:ext cx="11296181" cy="5063443"/>
          </a:xfrm>
        </p:spPr>
        <p:style>
          <a:lnRef idx="2">
            <a:schemeClr val="dk1"/>
          </a:lnRef>
          <a:fillRef idx="1">
            <a:schemeClr val="lt1"/>
          </a:fillRef>
          <a:effectRef idx="0">
            <a:schemeClr val="dk1"/>
          </a:effectRef>
          <a:fontRef idx="minor">
            <a:schemeClr val="dk1"/>
          </a:fontRef>
        </p:style>
        <p:txBody>
          <a:bodyPr/>
          <a:lstStyle/>
          <a:p>
            <a:pPr marL="0" indent="0" algn="ctr">
              <a:buNone/>
            </a:pPr>
            <a:r>
              <a:rPr lang="hr-HR" sz="40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rPr>
              <a:t>B u r s t</a:t>
            </a:r>
          </a:p>
          <a:p>
            <a:pPr marL="0" indent="0">
              <a:buNone/>
            </a:pPr>
            <a:r>
              <a:rPr lang="es-ES" b="1" dirty="0" err="1"/>
              <a:t>The</a:t>
            </a:r>
            <a:r>
              <a:rPr lang="es-ES" b="1" dirty="0"/>
              <a:t> </a:t>
            </a:r>
            <a:r>
              <a:rPr lang="es-ES" b="1" dirty="0" err="1"/>
              <a:t>burst</a:t>
            </a:r>
            <a:r>
              <a:rPr lang="es-ES" b="1" dirty="0"/>
              <a:t> </a:t>
            </a:r>
            <a:r>
              <a:rPr lang="es-ES" b="1" dirty="0" err="1"/>
              <a:t>duration</a:t>
            </a:r>
            <a:r>
              <a:rPr lang="es-ES" b="1" dirty="0"/>
              <a:t> </a:t>
            </a:r>
            <a:r>
              <a:rPr lang="es-ES" b="1" dirty="0" err="1"/>
              <a:t>is</a:t>
            </a:r>
            <a:r>
              <a:rPr lang="es-ES" b="1" dirty="0"/>
              <a:t> BIOMODAL and can be </a:t>
            </a:r>
            <a:r>
              <a:rPr lang="es-ES" b="1" dirty="0" err="1"/>
              <a:t>divided</a:t>
            </a:r>
            <a:r>
              <a:rPr lang="es-ES" b="1" dirty="0"/>
              <a:t> </a:t>
            </a:r>
            <a:r>
              <a:rPr lang="es-ES" b="1" dirty="0" err="1"/>
              <a:t>into</a:t>
            </a:r>
            <a:r>
              <a:rPr lang="es-ES" b="1" dirty="0"/>
              <a:t> </a:t>
            </a:r>
            <a:r>
              <a:rPr lang="es-ES" b="1" dirty="0" err="1"/>
              <a:t>two</a:t>
            </a:r>
            <a:r>
              <a:rPr lang="es-ES" b="1" dirty="0"/>
              <a:t> </a:t>
            </a:r>
            <a:r>
              <a:rPr lang="es-ES" b="1" dirty="0" err="1"/>
              <a:t>subgroups</a:t>
            </a:r>
            <a:endParaRPr lang="es-ES" b="1" dirty="0"/>
          </a:p>
          <a:p>
            <a:pPr marL="457200" indent="-457200">
              <a:buFont typeface="+mj-ea"/>
              <a:buAutoNum type="circleNumDbPlain"/>
            </a:pPr>
            <a:r>
              <a:rPr lang="es-ES" b="1" i="1" dirty="0">
                <a:solidFill>
                  <a:srgbClr val="FF0000"/>
                </a:solidFill>
              </a:rPr>
              <a:t>Long-</a:t>
            </a:r>
            <a:r>
              <a:rPr lang="es-ES" b="1" dirty="0">
                <a:solidFill>
                  <a:srgbClr val="FF0000"/>
                </a:solidFill>
              </a:rPr>
              <a:t>-----     T</a:t>
            </a:r>
            <a:r>
              <a:rPr lang="es-ES" b="1" baseline="-25000" dirty="0">
                <a:solidFill>
                  <a:srgbClr val="FF0000"/>
                </a:solidFill>
              </a:rPr>
              <a:t>90</a:t>
            </a:r>
            <a:r>
              <a:rPr lang="es-ES" b="1" dirty="0">
                <a:solidFill>
                  <a:srgbClr val="FF0000"/>
                </a:solidFill>
              </a:rPr>
              <a:t>    ≥  2 sec.  (~75%)</a:t>
            </a:r>
            <a:endParaRPr lang="es-ES" dirty="0">
              <a:solidFill>
                <a:srgbClr val="FF0000"/>
              </a:solidFill>
            </a:endParaRPr>
          </a:p>
          <a:p>
            <a:pPr marL="457200" indent="-457200">
              <a:buFont typeface="+mj-ea"/>
              <a:buAutoNum type="circleNumDbPlain"/>
            </a:pPr>
            <a:r>
              <a:rPr lang="es-ES" b="1" i="1" dirty="0">
                <a:solidFill>
                  <a:srgbClr val="FF0000"/>
                </a:solidFill>
              </a:rPr>
              <a:t>Short</a:t>
            </a:r>
            <a:r>
              <a:rPr lang="es-ES" b="1" dirty="0">
                <a:solidFill>
                  <a:srgbClr val="FF0000"/>
                </a:solidFill>
              </a:rPr>
              <a:t>-----     T</a:t>
            </a:r>
            <a:r>
              <a:rPr lang="es-ES" b="1" baseline="-25000" dirty="0">
                <a:solidFill>
                  <a:srgbClr val="FF0000"/>
                </a:solidFill>
              </a:rPr>
              <a:t>90</a:t>
            </a:r>
            <a:r>
              <a:rPr lang="es-ES" b="1" dirty="0">
                <a:solidFill>
                  <a:srgbClr val="FF0000"/>
                </a:solidFill>
              </a:rPr>
              <a:t>  ≤  2 sec.  (~25%)</a:t>
            </a:r>
          </a:p>
          <a:p>
            <a:pPr>
              <a:buFont typeface="Wingdings" charset="2"/>
              <a:buChar char="q"/>
            </a:pPr>
            <a:r>
              <a:rPr lang="es-ES" b="1" dirty="0"/>
              <a:t>T</a:t>
            </a:r>
            <a:r>
              <a:rPr lang="es-ES" b="1" baseline="-25000" dirty="0"/>
              <a:t>90 </a:t>
            </a:r>
            <a:r>
              <a:rPr lang="es-ES" b="1" dirty="0"/>
              <a:t>  </a:t>
            </a:r>
            <a:r>
              <a:rPr lang="es-ES" b="1" dirty="0">
                <a:sym typeface="Wingdings"/>
              </a:rPr>
              <a:t> </a:t>
            </a:r>
            <a:r>
              <a:rPr lang="es-ES" b="1" dirty="0" err="1"/>
              <a:t>The</a:t>
            </a:r>
            <a:r>
              <a:rPr lang="es-ES" b="1" dirty="0"/>
              <a:t> time in </a:t>
            </a:r>
            <a:r>
              <a:rPr lang="es-ES" b="1" dirty="0" err="1"/>
              <a:t>which</a:t>
            </a:r>
            <a:r>
              <a:rPr lang="es-ES" b="1" dirty="0"/>
              <a:t> 90% of </a:t>
            </a:r>
            <a:r>
              <a:rPr lang="es-ES" b="1" dirty="0" err="1"/>
              <a:t>the</a:t>
            </a:r>
            <a:r>
              <a:rPr lang="es-ES" b="1" dirty="0"/>
              <a:t> </a:t>
            </a:r>
            <a:r>
              <a:rPr lang="es-ES" b="1" dirty="0" err="1"/>
              <a:t>burst</a:t>
            </a:r>
            <a:r>
              <a:rPr lang="es-ES" b="1" dirty="0"/>
              <a:t> </a:t>
            </a:r>
            <a:r>
              <a:rPr lang="es-ES" b="1" dirty="0" err="1"/>
              <a:t>energy</a:t>
            </a:r>
            <a:r>
              <a:rPr lang="es-ES" b="1" dirty="0"/>
              <a:t> </a:t>
            </a:r>
            <a:r>
              <a:rPr lang="es-ES" b="1" dirty="0" err="1"/>
              <a:t>is</a:t>
            </a:r>
            <a:r>
              <a:rPr lang="es-ES" b="1" dirty="0"/>
              <a:t>  </a:t>
            </a:r>
            <a:r>
              <a:rPr lang="es-ES" b="1" dirty="0" err="1"/>
              <a:t>observed</a:t>
            </a:r>
            <a:endParaRPr lang="es-ES" dirty="0"/>
          </a:p>
          <a:p>
            <a:pPr marL="0" indent="0">
              <a:buNone/>
            </a:pPr>
            <a:endParaRPr lang="es-ES" dirty="0"/>
          </a:p>
          <a:p>
            <a:pPr>
              <a:buFont typeface="Wingdings" charset="2"/>
              <a:buChar char="q"/>
            </a:pPr>
            <a:r>
              <a:rPr lang="es-ES" b="1" dirty="0"/>
              <a:t>Long and Short </a:t>
            </a:r>
            <a:r>
              <a:rPr lang="es-ES" b="1" dirty="0" err="1"/>
              <a:t>have</a:t>
            </a:r>
            <a:r>
              <a:rPr lang="es-ES" b="1" dirty="0"/>
              <a:t> </a:t>
            </a:r>
            <a:r>
              <a:rPr lang="es-ES" b="1" dirty="0" err="1"/>
              <a:t>different</a:t>
            </a:r>
            <a:r>
              <a:rPr lang="es-ES" b="1" dirty="0"/>
              <a:t> </a:t>
            </a:r>
            <a:r>
              <a:rPr lang="es-ES" b="1" dirty="0" err="1"/>
              <a:t>origins</a:t>
            </a:r>
            <a:r>
              <a:rPr lang="es-ES" b="1" dirty="0"/>
              <a:t> !</a:t>
            </a:r>
            <a:endParaRPr lang="es-ES" dirty="0"/>
          </a:p>
          <a:p>
            <a:pPr>
              <a:buFont typeface="Wingdings" charset="2"/>
              <a:buChar char="q"/>
            </a:pPr>
            <a:endParaRPr lang="es-ES" dirty="0"/>
          </a:p>
          <a:p>
            <a:pPr algn="ctr">
              <a:buFont typeface="Wingdings" charset="2"/>
              <a:buChar char="q"/>
            </a:pPr>
            <a:endParaRPr lang="hr-HR" dirty="0"/>
          </a:p>
        </p:txBody>
      </p:sp>
    </p:spTree>
    <p:extLst>
      <p:ext uri="{BB962C8B-B14F-4D97-AF65-F5344CB8AC3E}">
        <p14:creationId xmlns:p14="http://schemas.microsoft.com/office/powerpoint/2010/main" val="2177052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BFA4-1066-367E-BEBC-A5042151F09F}"/>
              </a:ext>
            </a:extLst>
          </p:cNvPr>
          <p:cNvSpPr>
            <a:spLocks noGrp="1"/>
          </p:cNvSpPr>
          <p:nvPr>
            <p:ph type="title"/>
          </p:nvPr>
        </p:nvSpPr>
        <p:spPr>
          <a:xfrm>
            <a:off x="639288" y="3922528"/>
            <a:ext cx="10515600" cy="2115706"/>
          </a:xfrm>
        </p:spPr>
        <p:txBody>
          <a:bodyPr/>
          <a:lstStyle/>
          <a:p>
            <a:pPr algn="ctr"/>
            <a:r>
              <a:rPr lang="en-MX" b="1" dirty="0">
                <a:solidFill>
                  <a:srgbClr val="FF0000"/>
                </a:solidFill>
                <a:highlight>
                  <a:srgbClr val="00FFFF"/>
                </a:highlight>
                <a:latin typeface="Cambria Math" panose="02040503050406030204" pitchFamily="18" charset="0"/>
                <a:ea typeface="Cambria Math" panose="02040503050406030204" pitchFamily="18" charset="0"/>
                <a:cs typeface="Berlin Sans FB" panose="020F0502020204030204" pitchFamily="34" charset="0"/>
              </a:rPr>
              <a:t>Till 2018 non were observed in </a:t>
            </a:r>
            <a:br>
              <a:rPr lang="en-MX" b="1" dirty="0">
                <a:solidFill>
                  <a:srgbClr val="FF0000"/>
                </a:solidFill>
                <a:highlight>
                  <a:srgbClr val="00FFFF"/>
                </a:highlight>
                <a:latin typeface="Cambria Math" panose="02040503050406030204" pitchFamily="18" charset="0"/>
                <a:ea typeface="Cambria Math" panose="02040503050406030204" pitchFamily="18" charset="0"/>
                <a:cs typeface="Berlin Sans FB" panose="020F0502020204030204" pitchFamily="34" charset="0"/>
              </a:rPr>
            </a:br>
            <a:r>
              <a:rPr lang="en-MX" b="1" dirty="0">
                <a:solidFill>
                  <a:srgbClr val="FF0000"/>
                </a:solidFill>
                <a:highlight>
                  <a:srgbClr val="00FFFF"/>
                </a:highlight>
                <a:latin typeface="Cambria Math" panose="02040503050406030204" pitchFamily="18" charset="0"/>
                <a:ea typeface="Cambria Math" panose="02040503050406030204" pitchFamily="18" charset="0"/>
                <a:cs typeface="Berlin Sans FB" panose="020F0502020204030204" pitchFamily="34" charset="0"/>
              </a:rPr>
              <a:t>VHE (≥100 GeV)</a:t>
            </a:r>
          </a:p>
        </p:txBody>
      </p:sp>
      <p:sp>
        <p:nvSpPr>
          <p:cNvPr id="3" name="TextBox 2">
            <a:extLst>
              <a:ext uri="{FF2B5EF4-FFF2-40B4-BE49-F238E27FC236}">
                <a16:creationId xmlns:a16="http://schemas.microsoft.com/office/drawing/2014/main" id="{90AE0F9D-C5CB-65F2-3A18-3BD2B27E47E4}"/>
              </a:ext>
            </a:extLst>
          </p:cNvPr>
          <p:cNvSpPr txBox="1"/>
          <p:nvPr/>
        </p:nvSpPr>
        <p:spPr>
          <a:xfrm>
            <a:off x="639288" y="1443882"/>
            <a:ext cx="10913424" cy="1323439"/>
          </a:xfrm>
          <a:prstGeom prst="rect">
            <a:avLst/>
          </a:prstGeom>
          <a:noFill/>
        </p:spPr>
        <p:txBody>
          <a:bodyPr wrap="square" rtlCol="0">
            <a:spAutoFit/>
          </a:bodyPr>
          <a:lstStyle/>
          <a:p>
            <a:r>
              <a:rPr lang="en-MX" sz="4000" dirty="0">
                <a:highlight>
                  <a:srgbClr val="FFFF00"/>
                </a:highlight>
              </a:rPr>
              <a:t>GRBs are predicted to be the sources of VHE gamma-rays. But………..</a:t>
            </a:r>
          </a:p>
        </p:txBody>
      </p:sp>
      <p:sp>
        <p:nvSpPr>
          <p:cNvPr id="4" name="TextBox 3">
            <a:extLst>
              <a:ext uri="{FF2B5EF4-FFF2-40B4-BE49-F238E27FC236}">
                <a16:creationId xmlns:a16="http://schemas.microsoft.com/office/drawing/2014/main" id="{75DABC36-12D2-5BC3-E3F0-741B6541321A}"/>
              </a:ext>
            </a:extLst>
          </p:cNvPr>
          <p:cNvSpPr txBox="1"/>
          <p:nvPr/>
        </p:nvSpPr>
        <p:spPr>
          <a:xfrm>
            <a:off x="325093" y="268592"/>
            <a:ext cx="11791241" cy="523220"/>
          </a:xfrm>
          <a:prstGeom prst="rect">
            <a:avLst/>
          </a:prstGeom>
          <a:noFill/>
        </p:spPr>
        <p:txBody>
          <a:bodyPr wrap="none" rtlCol="0">
            <a:spAutoFit/>
          </a:bodyPr>
          <a:lstStyle/>
          <a:p>
            <a:r>
              <a:rPr lang="en-MX" sz="2800" b="1" dirty="0"/>
              <a:t>Observation of Gamma Ray Bursts (GRBs) in very high energy (VHE &gt; 100 GeV)</a:t>
            </a:r>
          </a:p>
        </p:txBody>
      </p:sp>
    </p:spTree>
    <p:extLst>
      <p:ext uri="{BB962C8B-B14F-4D97-AF65-F5344CB8AC3E}">
        <p14:creationId xmlns:p14="http://schemas.microsoft.com/office/powerpoint/2010/main" val="69305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26F21A-4356-EE4B-8437-C8FEEFDA3C61}"/>
              </a:ext>
            </a:extLst>
          </p:cNvPr>
          <p:cNvSpPr>
            <a:spLocks noGrp="1"/>
          </p:cNvSpPr>
          <p:nvPr>
            <p:ph idx="1"/>
          </p:nvPr>
        </p:nvSpPr>
        <p:spPr>
          <a:xfrm>
            <a:off x="95250" y="0"/>
            <a:ext cx="12096750" cy="6858000"/>
          </a:xfrm>
        </p:spPr>
        <p:txBody>
          <a:bodyPr>
            <a:normAutofit lnSpcReduction="10000"/>
          </a:bodyPr>
          <a:lstStyle/>
          <a:p>
            <a:pPr marL="0" indent="0">
              <a:buNone/>
            </a:pPr>
            <a:r>
              <a:rPr lang="en-US" dirty="0"/>
              <a:t>Several dozen GRBs in few GeV range have been detected by </a:t>
            </a:r>
          </a:p>
          <a:p>
            <a:pPr marL="0" indent="0">
              <a:buNone/>
            </a:pPr>
            <a:r>
              <a:rPr lang="en-US" i="0" u="none" strike="noStrike" dirty="0">
                <a:solidFill>
                  <a:srgbClr val="000000"/>
                </a:solidFill>
                <a:effectLst/>
              </a:rPr>
              <a:t>The Energetic Gamma Ray Experiment Telescope</a:t>
            </a:r>
            <a:r>
              <a:rPr lang="en-US" i="0" u="none" strike="noStrike" dirty="0">
                <a:solidFill>
                  <a:srgbClr val="000000"/>
                </a:solidFill>
                <a:effectLst/>
                <a:latin typeface="Arial" panose="020B0604020202020204" pitchFamily="34" charset="0"/>
              </a:rPr>
              <a:t> (</a:t>
            </a:r>
            <a:r>
              <a:rPr lang="en-US" dirty="0"/>
              <a:t>EGRET  above 100 MeV) and Fermi-LAT in the past had multiple attempts to detect very high energy (VHE) gamma-rays (&gt;100 GeV) from GRBs, </a:t>
            </a:r>
            <a:r>
              <a:rPr lang="en-US" dirty="0">
                <a:solidFill>
                  <a:srgbClr val="FF0000"/>
                </a:solidFill>
              </a:rPr>
              <a:t>all were unsuccessful</a:t>
            </a:r>
            <a:r>
              <a:rPr lang="en-US" dirty="0"/>
              <a:t>. </a:t>
            </a:r>
          </a:p>
          <a:p>
            <a:pPr marL="0" indent="0">
              <a:buNone/>
            </a:pPr>
            <a:endParaRPr lang="en-US" dirty="0"/>
          </a:p>
          <a:p>
            <a:r>
              <a:rPr lang="en-US" dirty="0"/>
              <a:t>In the years 2018 and 2019 VHE photons were detected from </a:t>
            </a:r>
            <a:r>
              <a:rPr lang="en-US" dirty="0">
                <a:highlight>
                  <a:srgbClr val="FFFF00"/>
                </a:highlight>
              </a:rPr>
              <a:t>GRB 180720B </a:t>
            </a:r>
            <a:r>
              <a:rPr lang="en-US" dirty="0"/>
              <a:t>by Major Atmospheric Gamma Imaging Cherenkov Telescope  (MAGIC) and GRB </a:t>
            </a:r>
            <a:r>
              <a:rPr lang="en-US" dirty="0">
                <a:highlight>
                  <a:srgbClr val="FFFF00"/>
                </a:highlight>
              </a:rPr>
              <a:t>190114C</a:t>
            </a:r>
            <a:r>
              <a:rPr lang="en-US" dirty="0"/>
              <a:t> by The High Energy Stereoscopic System (HESS), </a:t>
            </a:r>
            <a:r>
              <a:rPr lang="en-US" dirty="0">
                <a:highlight>
                  <a:srgbClr val="FFFF00"/>
                </a:highlight>
              </a:rPr>
              <a:t>opening a new window in the electromagnetic spectrum for the study of GRBs. </a:t>
            </a:r>
          </a:p>
          <a:p>
            <a:r>
              <a:rPr lang="en-US" dirty="0">
                <a:highlight>
                  <a:srgbClr val="00FFFF"/>
                </a:highlight>
              </a:rPr>
              <a:t>Observation of sub-</a:t>
            </a:r>
            <a:r>
              <a:rPr lang="en-US" dirty="0" err="1">
                <a:highlight>
                  <a:srgbClr val="00FFFF"/>
                </a:highlight>
              </a:rPr>
              <a:t>TeV</a:t>
            </a:r>
            <a:r>
              <a:rPr lang="en-US" dirty="0">
                <a:highlight>
                  <a:srgbClr val="00FFFF"/>
                </a:highlight>
              </a:rPr>
              <a:t> photons from the afterglow phase would provide crucial information regarding the particle acceleration and radiation  mechanisms, leptonic and hadronic contributions to the luminosity and other microphysical parameters in GRB physics.</a:t>
            </a:r>
          </a:p>
          <a:p>
            <a:r>
              <a:rPr lang="en-US" dirty="0"/>
              <a:t> It has been argued that high-energy gamma-rays above 100 MeV are produced via synchrotron mechanism in the afterglow shocks.</a:t>
            </a:r>
          </a:p>
          <a:p>
            <a:r>
              <a:rPr lang="en-US" dirty="0">
                <a:solidFill>
                  <a:srgbClr val="FF0000"/>
                </a:solidFill>
              </a:rPr>
              <a:t>But it is hard to explain</a:t>
            </a:r>
            <a:r>
              <a:rPr lang="en-US" dirty="0"/>
              <a:t> the sub-</a:t>
            </a:r>
            <a:r>
              <a:rPr lang="en-US" dirty="0" err="1"/>
              <a:t>TeV</a:t>
            </a:r>
            <a:r>
              <a:rPr lang="en-US" dirty="0"/>
              <a:t> photons detected at late times (&gt;100 s) as the shock is already decelerated </a:t>
            </a:r>
            <a:r>
              <a:rPr lang="en-US" dirty="0" err="1"/>
              <a:t>substancially</a:t>
            </a:r>
            <a:r>
              <a:rPr lang="en-US" dirty="0"/>
              <a:t>.</a:t>
            </a:r>
            <a:endParaRPr lang="en-MX" dirty="0"/>
          </a:p>
        </p:txBody>
      </p:sp>
    </p:spTree>
    <p:extLst>
      <p:ext uri="{BB962C8B-B14F-4D97-AF65-F5344CB8AC3E}">
        <p14:creationId xmlns:p14="http://schemas.microsoft.com/office/powerpoint/2010/main" val="37303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46F78ADE-A0C0-EC0F-DD6A-A53952272345}"/>
              </a:ext>
            </a:extLst>
          </p:cNvPr>
          <p:cNvPicPr>
            <a:picLocks noChangeAspect="1"/>
          </p:cNvPicPr>
          <p:nvPr/>
        </p:nvPicPr>
        <p:blipFill>
          <a:blip r:embed="rId2"/>
          <a:stretch>
            <a:fillRect/>
          </a:stretch>
        </p:blipFill>
        <p:spPr>
          <a:xfrm>
            <a:off x="45840" y="-316755"/>
            <a:ext cx="9105303" cy="6257924"/>
          </a:xfrm>
          <a:prstGeom prst="rect">
            <a:avLst/>
          </a:prstGeom>
        </p:spPr>
      </p:pic>
      <p:sp>
        <p:nvSpPr>
          <p:cNvPr id="7" name="TextBox 6">
            <a:extLst>
              <a:ext uri="{FF2B5EF4-FFF2-40B4-BE49-F238E27FC236}">
                <a16:creationId xmlns:a16="http://schemas.microsoft.com/office/drawing/2014/main" id="{2FDEC27B-F722-F3A8-8D82-60191C724A78}"/>
              </a:ext>
            </a:extLst>
          </p:cNvPr>
          <p:cNvSpPr txBox="1"/>
          <p:nvPr/>
        </p:nvSpPr>
        <p:spPr>
          <a:xfrm>
            <a:off x="3050381" y="3244334"/>
            <a:ext cx="6100762" cy="369332"/>
          </a:xfrm>
          <a:prstGeom prst="rect">
            <a:avLst/>
          </a:prstGeom>
          <a:noFill/>
        </p:spPr>
        <p:txBody>
          <a:bodyPr wrap="square">
            <a:spAutoFit/>
          </a:bodyPr>
          <a:lstStyle/>
          <a:p>
            <a:r>
              <a:rPr lang="en-MX" dirty="0"/>
              <a:t>GRB 190114C and GRB 180720B.</a:t>
            </a:r>
          </a:p>
        </p:txBody>
      </p:sp>
      <p:sp>
        <p:nvSpPr>
          <p:cNvPr id="9" name="TextBox 8">
            <a:extLst>
              <a:ext uri="{FF2B5EF4-FFF2-40B4-BE49-F238E27FC236}">
                <a16:creationId xmlns:a16="http://schemas.microsoft.com/office/drawing/2014/main" id="{3826CA1A-2124-EDA7-5615-320653058BFD}"/>
              </a:ext>
            </a:extLst>
          </p:cNvPr>
          <p:cNvSpPr txBox="1"/>
          <p:nvPr/>
        </p:nvSpPr>
        <p:spPr>
          <a:xfrm>
            <a:off x="9151143" y="1523877"/>
            <a:ext cx="2332296" cy="646331"/>
          </a:xfrm>
          <a:prstGeom prst="rect">
            <a:avLst/>
          </a:prstGeom>
          <a:noFill/>
        </p:spPr>
        <p:txBody>
          <a:bodyPr wrap="square">
            <a:spAutoFit/>
          </a:bodyPr>
          <a:lstStyle/>
          <a:p>
            <a:r>
              <a:rPr lang="en-MX" dirty="0"/>
              <a:t>GRB 190114C ,</a:t>
            </a:r>
          </a:p>
          <a:p>
            <a:r>
              <a:rPr lang="en-MX" dirty="0"/>
              <a:t>GRB 180720B.</a:t>
            </a:r>
          </a:p>
        </p:txBody>
      </p:sp>
      <p:sp>
        <p:nvSpPr>
          <p:cNvPr id="11" name="TextBox 10">
            <a:extLst>
              <a:ext uri="{FF2B5EF4-FFF2-40B4-BE49-F238E27FC236}">
                <a16:creationId xmlns:a16="http://schemas.microsoft.com/office/drawing/2014/main" id="{1C8C360B-EE48-B6FC-860F-4A28481D05D1}"/>
              </a:ext>
            </a:extLst>
          </p:cNvPr>
          <p:cNvSpPr txBox="1"/>
          <p:nvPr/>
        </p:nvSpPr>
        <p:spPr>
          <a:xfrm>
            <a:off x="9151143" y="2812207"/>
            <a:ext cx="2995017" cy="2308324"/>
          </a:xfrm>
          <a:prstGeom prst="rect">
            <a:avLst/>
          </a:prstGeom>
          <a:noFill/>
        </p:spPr>
        <p:txBody>
          <a:bodyPr wrap="square">
            <a:spAutoFit/>
          </a:bodyPr>
          <a:lstStyle/>
          <a:p>
            <a:r>
              <a:rPr lang="en-MX" dirty="0"/>
              <a:t>MAGIC Collaboration. </a:t>
            </a:r>
            <a:r>
              <a:rPr lang="en-MX" dirty="0">
                <a:highlight>
                  <a:srgbClr val="FFFF00"/>
                </a:highlight>
              </a:rPr>
              <a:t>Nature 575, 455–458 (2019).</a:t>
            </a:r>
          </a:p>
          <a:p>
            <a:r>
              <a:rPr lang="en-MX" dirty="0"/>
              <a:t> </a:t>
            </a:r>
          </a:p>
          <a:p>
            <a:r>
              <a:rPr lang="en-MX" dirty="0"/>
              <a:t>MAGIC Collaboration et al. </a:t>
            </a:r>
            <a:r>
              <a:rPr lang="en-MX" dirty="0">
                <a:highlight>
                  <a:srgbClr val="FFFF00"/>
                </a:highlight>
              </a:rPr>
              <a:t>Nature 575, 459–463 (2019</a:t>
            </a:r>
            <a:r>
              <a:rPr lang="en-MX" dirty="0"/>
              <a:t>).</a:t>
            </a:r>
          </a:p>
          <a:p>
            <a:endParaRPr lang="en-MX" dirty="0"/>
          </a:p>
          <a:p>
            <a:r>
              <a:rPr lang="en-MX" dirty="0"/>
              <a:t>Abdalla, H. et al. Nature </a:t>
            </a:r>
            <a:r>
              <a:rPr lang="en-MX" dirty="0">
                <a:highlight>
                  <a:srgbClr val="FFFF00"/>
                </a:highlight>
              </a:rPr>
              <a:t>575, 464–467 (2019).</a:t>
            </a:r>
          </a:p>
        </p:txBody>
      </p:sp>
      <p:sp>
        <p:nvSpPr>
          <p:cNvPr id="12" name="TextBox 11">
            <a:extLst>
              <a:ext uri="{FF2B5EF4-FFF2-40B4-BE49-F238E27FC236}">
                <a16:creationId xmlns:a16="http://schemas.microsoft.com/office/drawing/2014/main" id="{955F4D90-E3B7-ED7C-5D23-A842D22C7B54}"/>
              </a:ext>
            </a:extLst>
          </p:cNvPr>
          <p:cNvSpPr txBox="1"/>
          <p:nvPr/>
        </p:nvSpPr>
        <p:spPr>
          <a:xfrm>
            <a:off x="855023" y="6103917"/>
            <a:ext cx="8170224" cy="523220"/>
          </a:xfrm>
          <a:prstGeom prst="rect">
            <a:avLst/>
          </a:prstGeom>
          <a:noFill/>
        </p:spPr>
        <p:txBody>
          <a:bodyPr wrap="square" rtlCol="0">
            <a:spAutoFit/>
          </a:bodyPr>
          <a:lstStyle/>
          <a:p>
            <a:r>
              <a:rPr lang="en-MX" sz="2800" b="1" dirty="0">
                <a:solidFill>
                  <a:srgbClr val="FF0000"/>
                </a:solidFill>
              </a:rPr>
              <a:t>Nature: News &amp; Views, Bing Zhang, 575, 448 (2019)</a:t>
            </a:r>
          </a:p>
        </p:txBody>
      </p:sp>
      <p:sp>
        <p:nvSpPr>
          <p:cNvPr id="2" name="TextBox 1">
            <a:extLst>
              <a:ext uri="{FF2B5EF4-FFF2-40B4-BE49-F238E27FC236}">
                <a16:creationId xmlns:a16="http://schemas.microsoft.com/office/drawing/2014/main" id="{A3B4DC27-1AE3-4E6A-3629-BE3229E863D3}"/>
              </a:ext>
            </a:extLst>
          </p:cNvPr>
          <p:cNvSpPr txBox="1"/>
          <p:nvPr/>
        </p:nvSpPr>
        <p:spPr>
          <a:xfrm>
            <a:off x="9151143" y="83127"/>
            <a:ext cx="2995017" cy="1477328"/>
          </a:xfrm>
          <a:prstGeom prst="rect">
            <a:avLst/>
          </a:prstGeom>
          <a:noFill/>
        </p:spPr>
        <p:txBody>
          <a:bodyPr wrap="square" rtlCol="0">
            <a:spAutoFit/>
          </a:bodyPr>
          <a:lstStyle/>
          <a:p>
            <a:r>
              <a:rPr lang="en-MX" sz="2400" dirty="0">
                <a:highlight>
                  <a:srgbClr val="FFFF00"/>
                </a:highlight>
              </a:rPr>
              <a:t>Formation of BH, Hypernova,</a:t>
            </a:r>
          </a:p>
          <a:p>
            <a:r>
              <a:rPr lang="en-MX" sz="2400" dirty="0">
                <a:highlight>
                  <a:srgbClr val="FFFF00"/>
                </a:highlight>
              </a:rPr>
              <a:t>Ultra-relativistic jets</a:t>
            </a:r>
          </a:p>
          <a:p>
            <a:endParaRPr lang="en-MX" dirty="0"/>
          </a:p>
        </p:txBody>
      </p:sp>
    </p:spTree>
    <p:extLst>
      <p:ext uri="{BB962C8B-B14F-4D97-AF65-F5344CB8AC3E}">
        <p14:creationId xmlns:p14="http://schemas.microsoft.com/office/powerpoint/2010/main" val="1352417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4CF3DB8-1A6E-D148-DEA3-5D28E6035C6C}"/>
              </a:ext>
            </a:extLst>
          </p:cNvPr>
          <p:cNvPicPr>
            <a:picLocks noChangeAspect="1"/>
          </p:cNvPicPr>
          <p:nvPr/>
        </p:nvPicPr>
        <p:blipFill>
          <a:blip r:embed="rId2"/>
          <a:stretch>
            <a:fillRect/>
          </a:stretch>
        </p:blipFill>
        <p:spPr>
          <a:xfrm>
            <a:off x="0" y="533791"/>
            <a:ext cx="8003970" cy="5790417"/>
          </a:xfrm>
          <a:prstGeom prst="rect">
            <a:avLst/>
          </a:prstGeom>
        </p:spPr>
      </p:pic>
      <p:sp>
        <p:nvSpPr>
          <p:cNvPr id="7" name="TextBox 6">
            <a:extLst>
              <a:ext uri="{FF2B5EF4-FFF2-40B4-BE49-F238E27FC236}">
                <a16:creationId xmlns:a16="http://schemas.microsoft.com/office/drawing/2014/main" id="{43724C8D-F571-DA38-0619-0F6D882C02D1}"/>
              </a:ext>
            </a:extLst>
          </p:cNvPr>
          <p:cNvSpPr txBox="1"/>
          <p:nvPr/>
        </p:nvSpPr>
        <p:spPr>
          <a:xfrm>
            <a:off x="8003970" y="332508"/>
            <a:ext cx="4073236" cy="1785104"/>
          </a:xfrm>
          <a:prstGeom prst="rect">
            <a:avLst/>
          </a:prstGeom>
          <a:noFill/>
        </p:spPr>
        <p:txBody>
          <a:bodyPr wrap="square" rtlCol="0">
            <a:spAutoFit/>
          </a:bodyPr>
          <a:lstStyle/>
          <a:p>
            <a:r>
              <a:rPr lang="en-MX" sz="2800" b="1" dirty="0">
                <a:solidFill>
                  <a:srgbClr val="FF0000"/>
                </a:solidFill>
                <a:highlight>
                  <a:srgbClr val="FFFF00"/>
                </a:highlight>
              </a:rPr>
              <a:t>GRB190114C, z=0.4245</a:t>
            </a:r>
          </a:p>
          <a:p>
            <a:r>
              <a:rPr lang="en-MX" sz="2400" b="1" dirty="0">
                <a:highlight>
                  <a:srgbClr val="FFFF00"/>
                </a:highlight>
              </a:rPr>
              <a:t>MAGIC</a:t>
            </a:r>
            <a:r>
              <a:rPr lang="en-MX" sz="2800" b="1" dirty="0">
                <a:highlight>
                  <a:srgbClr val="FFFF00"/>
                </a:highlight>
              </a:rPr>
              <a:t> </a:t>
            </a:r>
          </a:p>
          <a:p>
            <a:r>
              <a:rPr lang="en-MX" b="1" dirty="0">
                <a:highlight>
                  <a:srgbClr val="FFFF00"/>
                </a:highlight>
              </a:rPr>
              <a:t>T0+578 s ---- T0+15912 s (4.42h)</a:t>
            </a:r>
          </a:p>
          <a:p>
            <a:r>
              <a:rPr lang="en-MX" b="1" dirty="0">
                <a:highlight>
                  <a:srgbClr val="FFFF00"/>
                </a:highlight>
              </a:rPr>
              <a:t>0.2 TeV </a:t>
            </a:r>
            <a:r>
              <a:rPr lang="en-MX" dirty="0">
                <a:highlight>
                  <a:srgbClr val="FFFF00"/>
                </a:highlight>
                <a:latin typeface="STIX Two Math" panose="02020603050405020304" pitchFamily="18" charset="0"/>
              </a:rPr>
              <a:t>⩽ E ⩽ 0.9 TeV</a:t>
            </a:r>
          </a:p>
          <a:p>
            <a:endParaRPr lang="en-MX" b="1" dirty="0">
              <a:highlight>
                <a:srgbClr val="FFFF00"/>
              </a:highlight>
            </a:endParaRPr>
          </a:p>
        </p:txBody>
      </p:sp>
      <p:sp>
        <p:nvSpPr>
          <p:cNvPr id="8" name="TextBox 7">
            <a:extLst>
              <a:ext uri="{FF2B5EF4-FFF2-40B4-BE49-F238E27FC236}">
                <a16:creationId xmlns:a16="http://schemas.microsoft.com/office/drawing/2014/main" id="{7481320A-90B7-ADEB-4C11-EFAE4B226D91}"/>
              </a:ext>
            </a:extLst>
          </p:cNvPr>
          <p:cNvSpPr txBox="1"/>
          <p:nvPr/>
        </p:nvSpPr>
        <p:spPr>
          <a:xfrm>
            <a:off x="8342416" y="2983075"/>
            <a:ext cx="2814452" cy="369332"/>
          </a:xfrm>
          <a:prstGeom prst="rect">
            <a:avLst/>
          </a:prstGeom>
          <a:noFill/>
        </p:spPr>
        <p:txBody>
          <a:bodyPr wrap="square" rtlCol="0">
            <a:spAutoFit/>
          </a:bodyPr>
          <a:lstStyle/>
          <a:p>
            <a:r>
              <a:rPr lang="en-MX" b="1" dirty="0">
                <a:solidFill>
                  <a:srgbClr val="FF0000"/>
                </a:solidFill>
              </a:rPr>
              <a:t>Nature 575, 456 (2019) </a:t>
            </a:r>
          </a:p>
        </p:txBody>
      </p:sp>
    </p:spTree>
    <p:extLst>
      <p:ext uri="{BB962C8B-B14F-4D97-AF65-F5344CB8AC3E}">
        <p14:creationId xmlns:p14="http://schemas.microsoft.com/office/powerpoint/2010/main" val="1413051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2067</Words>
  <Application>Microsoft Macintosh PowerPoint</Application>
  <PresentationFormat>Widescreen</PresentationFormat>
  <Paragraphs>255</Paragraphs>
  <Slides>41</Slides>
  <Notes>25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Brush Script MT</vt:lpstr>
      <vt:lpstr>Arial</vt:lpstr>
      <vt:lpstr>Calibri</vt:lpstr>
      <vt:lpstr>Calibri Light</vt:lpstr>
      <vt:lpstr>Cambria Math</vt:lpstr>
      <vt:lpstr>STIX Two Math</vt:lpstr>
      <vt:lpstr>Wingdings</vt:lpstr>
      <vt:lpstr>Office Theme</vt:lpstr>
      <vt:lpstr>EcuaciÛn</vt:lpstr>
      <vt:lpstr>PowerPoint Presentation</vt:lpstr>
      <vt:lpstr>PowerPoint Presentation</vt:lpstr>
      <vt:lpstr>PowerPoint Presentation</vt:lpstr>
      <vt:lpstr>Distribution of GRBs on the sky</vt:lpstr>
      <vt:lpstr>Burst Duration &amp; classification</vt:lpstr>
      <vt:lpstr>Till 2018 non were observed in  VHE (≥100 GeV)</vt:lpstr>
      <vt:lpstr>PowerPoint Presentation</vt:lpstr>
      <vt:lpstr>PowerPoint Presentation</vt:lpstr>
      <vt:lpstr>PowerPoint Presentation</vt:lpstr>
      <vt:lpstr>PowerPoint Presentation</vt:lpstr>
      <vt:lpstr>PowerPoint Presentation</vt:lpstr>
      <vt:lpstr>Jet structure during flaring (Originally for HBLs)</vt:lpstr>
      <vt:lpstr>Kinematical Condition</vt:lpstr>
      <vt:lpstr>PowerPoint Presentation</vt:lpstr>
      <vt:lpstr>PowerPoint Presentation</vt:lpstr>
      <vt:lpstr>Extragalactic Background Light (EBL)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to synchrotron self Compton process in sub-TeV emission from GRBs</dc:title>
  <dc:creator>SAHU SARIRA</dc:creator>
  <cp:lastModifiedBy>Microsoft Office User</cp:lastModifiedBy>
  <cp:revision>110</cp:revision>
  <dcterms:created xsi:type="dcterms:W3CDTF">2021-03-19T23:28:46Z</dcterms:created>
  <dcterms:modified xsi:type="dcterms:W3CDTF">2023-03-16T12:47:35Z</dcterms:modified>
</cp:coreProperties>
</file>